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61"/>
  </p:notesMasterIdLst>
  <p:sldIdLst>
    <p:sldId id="261" r:id="rId2"/>
    <p:sldId id="281" r:id="rId3"/>
    <p:sldId id="302" r:id="rId4"/>
    <p:sldId id="262" r:id="rId5"/>
    <p:sldId id="263" r:id="rId6"/>
    <p:sldId id="280" r:id="rId7"/>
    <p:sldId id="264" r:id="rId8"/>
    <p:sldId id="282" r:id="rId9"/>
    <p:sldId id="265" r:id="rId10"/>
    <p:sldId id="283" r:id="rId11"/>
    <p:sldId id="267" r:id="rId12"/>
    <p:sldId id="284" r:id="rId13"/>
    <p:sldId id="270" r:id="rId14"/>
    <p:sldId id="271" r:id="rId15"/>
    <p:sldId id="272" r:id="rId16"/>
    <p:sldId id="273" r:id="rId17"/>
    <p:sldId id="287" r:id="rId18"/>
    <p:sldId id="288" r:id="rId19"/>
    <p:sldId id="289" r:id="rId20"/>
    <p:sldId id="290" r:id="rId21"/>
    <p:sldId id="298" r:id="rId22"/>
    <p:sldId id="293" r:id="rId23"/>
    <p:sldId id="294" r:id="rId24"/>
    <p:sldId id="296" r:id="rId25"/>
    <p:sldId id="297" r:id="rId26"/>
    <p:sldId id="299" r:id="rId27"/>
    <p:sldId id="300" r:id="rId28"/>
    <p:sldId id="301"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274" r:id="rId45"/>
    <p:sldId id="285" r:id="rId46"/>
    <p:sldId id="276" r:id="rId47"/>
    <p:sldId id="286" r:id="rId48"/>
    <p:sldId id="277" r:id="rId49"/>
    <p:sldId id="319" r:id="rId50"/>
    <p:sldId id="325" r:id="rId51"/>
    <p:sldId id="326" r:id="rId52"/>
    <p:sldId id="327" r:id="rId53"/>
    <p:sldId id="328" r:id="rId54"/>
    <p:sldId id="279" r:id="rId55"/>
    <p:sldId id="321" r:id="rId56"/>
    <p:sldId id="322" r:id="rId57"/>
    <p:sldId id="323" r:id="rId58"/>
    <p:sldId id="324" r:id="rId59"/>
    <p:sldId id="27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3" autoAdjust="0"/>
    <p:restoredTop sz="94660"/>
  </p:normalViewPr>
  <p:slideViewPr>
    <p:cSldViewPr snapToGrid="0">
      <p:cViewPr varScale="1">
        <p:scale>
          <a:sx n="114" d="100"/>
          <a:sy n="114" d="100"/>
        </p:scale>
        <p:origin x="330" y="114"/>
      </p:cViewPr>
      <p:guideLst/>
    </p:cSldViewPr>
  </p:slideViewPr>
  <p:notesTextViewPr>
    <p:cViewPr>
      <p:scale>
        <a:sx n="1" d="1"/>
        <a:sy n="1" d="1"/>
      </p:scale>
      <p:origin x="0" y="0"/>
    </p:cViewPr>
  </p:notesTextViewPr>
  <p:gridSpacing cx="76319" cy="76319"/>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11/23/2021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11/23/2021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5.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han.vn/tin-tuc-thoi-su-co-phai-la-doi-tuong-duoc-bao-ho-quyen-tac-gia-hay-khong.html" TargetMode="External"/><Relationship Id="rId2" Type="http://schemas.openxmlformats.org/officeDocument/2006/relationships/hyperlink" Target="https://phan.vn/luat-so-huu-tri-tue-ve-kieu-dang-cong-nghiep.html"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uatminhkhue.vn/luat-so-huu-tri-tue-so-50-2005-qh11.aspx"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77" name="Group 76"/>
          <p:cNvGrpSpPr>
            <a:grpSpLocks noGrp="1" noUngrp="1" noRot="1" noChangeAspect="1" noMove="1" noResize="1"/>
          </p:cNvGrpSpPr>
          <p:nvPr/>
        </p:nvGrpSpPr>
        <p:grpSpPr>
          <a:xfrm>
            <a:off x="0" y="-1"/>
            <a:ext cx="12192003" cy="6858001"/>
            <a:chOff x="0" y="-1"/>
            <a:chExt cx="12192003" cy="6858001"/>
          </a:xfrm>
        </p:grpSpPr>
        <p:sp useBgFill="1">
          <p:nvSpPr>
            <p:cNvPr id="78" name="Rectangle 77"/>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p:cNvPicPr>
              <a:picLocks noChangeAspect="1" noChangeArrowheads="1"/>
            </p:cNvPicPr>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5" name="Picture 4" descr="close up of circuit board"/>
          <p:cNvPicPr>
            <a:picLocks noChangeAspect="1"/>
          </p:cNvPicPr>
          <p:nvPr/>
        </p:nvPicPr>
        <p:blipFill rotWithShape="1">
          <a:blip r:embed="rId4">
            <a:alphaModFix amt="30000"/>
          </a:blip>
          <a:srcRect t="6504" b="9202"/>
          <a:stretch>
            <a:fillRect/>
          </a:stretch>
        </p:blipFill>
        <p:spPr>
          <a:xfrm>
            <a:off x="3611" y="31489"/>
            <a:ext cx="12188389" cy="6857990"/>
          </a:xfrm>
          <a:prstGeom prst="rect">
            <a:avLst/>
          </a:prstGeom>
        </p:spPr>
      </p:pic>
      <p:grpSp>
        <p:nvGrpSpPr>
          <p:cNvPr id="81" name="Group 80"/>
          <p:cNvGrpSpPr>
            <a:grpSpLocks noGrp="1" noUngrp="1" noRot="1" noChangeAspect="1" noMove="1" noResize="1"/>
          </p:cNvGrpSpPr>
          <p:nvPr/>
        </p:nvGrpSpPr>
        <p:grpSpPr>
          <a:xfrm>
            <a:off x="605895" y="2235200"/>
            <a:ext cx="10982062" cy="2396067"/>
            <a:chOff x="605895" y="2235200"/>
            <a:chExt cx="10982062" cy="2396067"/>
          </a:xfrm>
        </p:grpSpPr>
        <p:sp>
          <p:nvSpPr>
            <p:cNvPr id="82" name="Round Diagonal Corner Rectangle 7"/>
            <p:cNvSpPr/>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p:cNvGrpSpPr/>
            <p:nvPr/>
          </p:nvGrpSpPr>
          <p:grpSpPr>
            <a:xfrm>
              <a:off x="605895" y="2900097"/>
              <a:ext cx="10982062" cy="1211524"/>
              <a:chOff x="605895" y="2900097"/>
              <a:chExt cx="10982062" cy="1211524"/>
            </a:xfrm>
          </p:grpSpPr>
          <p:sp>
            <p:nvSpPr>
              <p:cNvPr id="84"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p:cNvSpPr>
            <a:spLocks noGrp="1"/>
          </p:cNvSpPr>
          <p:nvPr>
            <p:ph type="ctrTitle"/>
          </p:nvPr>
        </p:nvSpPr>
        <p:spPr>
          <a:xfrm>
            <a:off x="2667000" y="2624136"/>
            <a:ext cx="6858000" cy="1367896"/>
          </a:xfrm>
        </p:spPr>
        <p:txBody>
          <a:bodyPr>
            <a:normAutofit fontScale="90000"/>
          </a:bodyPr>
          <a:lstStyle/>
          <a:p>
            <a:pPr algn="ct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288415" y="476250"/>
            <a:ext cx="6548120" cy="1062355"/>
          </a:xfrm>
        </p:spPr>
        <p:txBody>
          <a:bodyPr/>
          <a:lstStyle/>
          <a:p>
            <a:r>
              <a:rPr lang="en-US" sz="2200" b="1" dirty="0" err="1">
                <a:solidFill>
                  <a:schemeClr val="bg1"/>
                </a:solidFill>
                <a:latin typeface="Times New Roman" panose="02020603050405020304" pitchFamily="18" charset="0"/>
                <a:cs typeface="Times New Roman" panose="02020603050405020304" pitchFamily="18" charset="0"/>
                <a:sym typeface="+mn-ea"/>
              </a:rPr>
              <a:t>Ví</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dụ</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về</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quyền</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sở</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hữu</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công</a:t>
            </a:r>
            <a:r>
              <a:rPr lang="en-US" sz="2200" b="1" dirty="0">
                <a:solidFill>
                  <a:schemeClr val="bg1"/>
                </a:solidFill>
                <a:latin typeface="Times New Roman" panose="02020603050405020304" pitchFamily="18" charset="0"/>
                <a:cs typeface="Times New Roman" panose="02020603050405020304" pitchFamily="18" charset="0"/>
                <a:sym typeface="+mn-ea"/>
              </a:rPr>
              <a:t> </a:t>
            </a:r>
            <a:r>
              <a:rPr lang="en-US" sz="2200" b="1" dirty="0" err="1">
                <a:solidFill>
                  <a:schemeClr val="bg1"/>
                </a:solidFill>
                <a:latin typeface="Times New Roman" panose="02020603050405020304" pitchFamily="18" charset="0"/>
                <a:cs typeface="Times New Roman" panose="02020603050405020304" pitchFamily="18" charset="0"/>
                <a:sym typeface="+mn-ea"/>
              </a:rPr>
              <a:t>nghiệp</a:t>
            </a:r>
            <a:endParaRPr lang="en-US" sz="2200" dirty="0">
              <a:solidFill>
                <a:schemeClr val="bg1"/>
              </a:solidFill>
              <a:latin typeface="Times New Roman" panose="02020603050405020304" pitchFamily="18" charset="0"/>
              <a:cs typeface="Times New Roman" panose="02020603050405020304" pitchFamily="18" charset="0"/>
            </a:endParaRPr>
          </a:p>
          <a:p>
            <a:endParaRPr lang="en-US" sz="2200" dirty="0"/>
          </a:p>
        </p:txBody>
      </p:sp>
      <p:sp>
        <p:nvSpPr>
          <p:cNvPr id="7" name="Text Placeholder 6"/>
          <p:cNvSpPr>
            <a:spLocks noGrp="1"/>
          </p:cNvSpPr>
          <p:nvPr>
            <p:ph type="body" sz="half" idx="18"/>
          </p:nvPr>
        </p:nvSpPr>
        <p:spPr>
          <a:xfrm>
            <a:off x="1288415" y="1296035"/>
            <a:ext cx="4196715" cy="817880"/>
          </a:xfrm>
        </p:spPr>
        <p:txBody>
          <a:bodyPr>
            <a:noAutofit/>
          </a:bodyPr>
          <a:lstStyle/>
          <a:p>
            <a:r>
              <a:rPr lang="en-US" sz="2200" dirty="0" err="1">
                <a:latin typeface="Times New Roman" panose="02020603050405020304" pitchFamily="18" charset="0"/>
                <a:cs typeface="Times New Roman" panose="02020603050405020304" pitchFamily="18" charset="0"/>
              </a:rPr>
              <a:t>Nhãn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ôtô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Ford, Toyota, Honda...</a:t>
            </a:r>
          </a:p>
        </p:txBody>
      </p:sp>
      <p:sp>
        <p:nvSpPr>
          <p:cNvPr id="10" name="Text Placeholder 9"/>
          <p:cNvSpPr>
            <a:spLocks noGrp="1"/>
          </p:cNvSpPr>
          <p:nvPr>
            <p:ph type="body" sz="half" idx="19"/>
          </p:nvPr>
        </p:nvSpPr>
        <p:spPr>
          <a:xfrm>
            <a:off x="8009336" y="4324408"/>
            <a:ext cx="3347085" cy="965835"/>
          </a:xfrm>
        </p:spPr>
        <p:txBody>
          <a:bodyPr>
            <a:noAutofit/>
          </a:bodyPr>
          <a:lstStyle/>
          <a:p>
            <a:r>
              <a:rPr lang="en-US" sz="2200" dirty="0" err="1">
                <a:latin typeface="Times New Roman" panose="02020603050405020304" pitchFamily="18" charset="0"/>
                <a:cs typeface="Times New Roman" panose="02020603050405020304" pitchFamily="18" charset="0"/>
                <a:sym typeface="+mn-ea"/>
              </a:rPr>
              <a:t>Tên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thương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mại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 Sacombank, Agribank</a:t>
            </a:r>
            <a:r>
              <a:rPr lang="en-US" sz="2200" dirty="0">
                <a:latin typeface="Times New Roman" panose="02020603050405020304" pitchFamily="18" charset="0"/>
                <a:cs typeface="Times New Roman" panose="02020603050405020304" pitchFamily="18" charset="0"/>
                <a:sym typeface="+mn-ea"/>
              </a:rPr>
              <a:t>….</a:t>
            </a:r>
          </a:p>
        </p:txBody>
      </p:sp>
      <p:pic>
        <p:nvPicPr>
          <p:cNvPr id="15" name="Picture Placeholder 14"/>
          <p:cNvPicPr>
            <a:picLocks noGrp="1" noChangeAspect="1"/>
          </p:cNvPicPr>
          <p:nvPr>
            <p:ph type="pic" idx="15"/>
          </p:nvPr>
        </p:nvPicPr>
        <p:blipFill>
          <a:blip r:embed="rId2" cstate="print">
            <a:extLst>
              <a:ext uri="{28A0092B-C50C-407E-A947-70E740481C1C}">
                <a14:useLocalDpi xmlns:a14="http://schemas.microsoft.com/office/drawing/2010/main" val="0"/>
              </a:ext>
            </a:extLst>
          </a:blip>
          <a:stretch>
            <a:fillRect/>
          </a:stretch>
        </p:blipFill>
        <p:spPr>
          <a:xfrm>
            <a:off x="5054954" y="1296035"/>
            <a:ext cx="2567305" cy="19157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Placeholder 15"/>
          <p:cNvPicPr>
            <a:picLocks noGrp="1" noChangeAspect="1"/>
          </p:cNvPicPr>
          <p:nvPr>
            <p:ph type="pic" idx="21"/>
          </p:nvPr>
        </p:nvPicPr>
        <p:blipFill>
          <a:blip r:embed="rId3" cstate="print">
            <a:extLst>
              <a:ext uri="{28A0092B-C50C-407E-A947-70E740481C1C}">
                <a14:useLocalDpi xmlns:a14="http://schemas.microsoft.com/office/drawing/2010/main" val="0"/>
              </a:ext>
            </a:extLst>
          </a:blip>
          <a:stretch>
            <a:fillRect/>
          </a:stretch>
        </p:blipFill>
        <p:spPr>
          <a:xfrm>
            <a:off x="8111199" y="1296035"/>
            <a:ext cx="2566670" cy="1932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Placeholder 16"/>
          <p:cNvPicPr>
            <a:picLocks noGrp="1" noChangeAspect="1"/>
          </p:cNvPicPr>
          <p:nvPr>
            <p:ph type="pic" idx="22"/>
          </p:nvPr>
        </p:nvPicPr>
        <p:blipFill>
          <a:blip r:embed="rId4" cstate="print">
            <a:extLst>
              <a:ext uri="{28A0092B-C50C-407E-A947-70E740481C1C}">
                <a14:useLocalDpi xmlns:a14="http://schemas.microsoft.com/office/drawing/2010/main" val="0"/>
              </a:ext>
            </a:extLst>
          </a:blip>
          <a:stretch>
            <a:fillRect/>
          </a:stretch>
        </p:blipFill>
        <p:spPr>
          <a:xfrm>
            <a:off x="1271270" y="3757295"/>
            <a:ext cx="3193415" cy="1801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p:cNvPicPr/>
          <p:nvPr/>
        </p:nvPicPr>
        <p:blipFill>
          <a:blip r:embed="rId5">
            <a:extLst>
              <a:ext uri="{28A0092B-C50C-407E-A947-70E740481C1C}">
                <a14:useLocalDpi xmlns:a14="http://schemas.microsoft.com/office/drawing/2010/main" val="0"/>
              </a:ext>
            </a:extLst>
          </a:blip>
          <a:stretch>
            <a:fillRect/>
          </a:stretch>
        </p:blipFill>
        <p:spPr>
          <a:xfrm>
            <a:off x="4831715" y="3785235"/>
            <a:ext cx="2407920" cy="1773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circle(in)">
                                      <p:cBhvr>
                                        <p:cTn id="21" dur="2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0290" y="509905"/>
            <a:ext cx="6511290" cy="3272790"/>
          </a:xfrm>
        </p:spPr>
        <p:txBody>
          <a:bodyPr>
            <a:normAutofit/>
          </a:bodyPr>
          <a:lstStyle/>
          <a:p>
            <a:pPr algn="just"/>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Bát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Tràng</a:t>
            </a: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gốm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sứ</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Phú</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mắm</a:t>
            </a:r>
            <a:r>
              <a:rPr lang="en-US" sz="2200" dirty="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ngọt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ông</a:t>
            </a:r>
            <a:r>
              <a:rPr lang="en-US" sz="2200" dirty="0">
                <a:latin typeface="Times New Roman" panose="02020603050405020304" pitchFamily="18" charset="0"/>
                <a:cs typeface="Times New Roman" panose="02020603050405020304" pitchFamily="18" charset="0"/>
              </a:rPr>
              <a:t> ty Coca Cola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xem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a:t>
            </a:r>
          </a:p>
          <a:p>
            <a:pPr algn="just"/>
            <a:endParaRPr lang="en-US" sz="22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811683" y="654703"/>
            <a:ext cx="3347207" cy="2213457"/>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811683" y="3081452"/>
            <a:ext cx="3461647" cy="2213456"/>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337573" y="3596430"/>
            <a:ext cx="5343390" cy="2537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869659"/>
            <a:ext cx="9906000" cy="966470"/>
          </a:xfrm>
        </p:spPr>
        <p:txBody>
          <a:bodyPr/>
          <a:lstStyle/>
          <a:p>
            <a:r>
              <a:rPr lang="en-US" sz="2800" dirty="0">
                <a:solidFill>
                  <a:schemeClr val="bg1"/>
                </a:solidFill>
                <a:latin typeface="Times New Roman" panose="02020603050405020304" pitchFamily="18" charset="0"/>
                <a:cs typeface="Times New Roman" panose="02020603050405020304" pitchFamily="18" charset="0"/>
                <a:sym typeface="+mn-ea"/>
              </a:rPr>
              <a:t>II. </a:t>
            </a:r>
            <a:r>
              <a:rPr lang="en-US" sz="2800" dirty="0" err="1">
                <a:solidFill>
                  <a:schemeClr val="bg1"/>
                </a:solidFill>
                <a:latin typeface="Times New Roman" panose="02020603050405020304" pitchFamily="18" charset="0"/>
                <a:cs typeface="Times New Roman" panose="02020603050405020304" pitchFamily="18" charset="0"/>
                <a:sym typeface="+mn-ea"/>
              </a:rPr>
              <a:t>Các</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đặc</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điểm</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của</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quyền</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sở</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hữu</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công</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err="1">
                <a:solidFill>
                  <a:schemeClr val="bg1"/>
                </a:solidFill>
                <a:latin typeface="Times New Roman" panose="02020603050405020304" pitchFamily="18" charset="0"/>
                <a:cs typeface="Times New Roman" panose="02020603050405020304" pitchFamily="18" charset="0"/>
                <a:sym typeface="+mn-ea"/>
              </a:rPr>
              <a:t>nghiệp</a:t>
            </a:r>
            <a:r>
              <a:rPr lang="en-US" sz="2800" dirty="0">
                <a:solidFill>
                  <a:schemeClr val="bg1"/>
                </a:solidFill>
                <a:latin typeface="Times New Roman" panose="02020603050405020304" pitchFamily="18" charset="0"/>
                <a:cs typeface="Times New Roman" panose="02020603050405020304" pitchFamily="18" charset="0"/>
                <a:sym typeface="+mn-ea"/>
              </a:rPr>
              <a:t>.</a:t>
            </a:r>
            <a:br>
              <a:rPr lang="en-US" sz="2800" dirty="0">
                <a:solidFill>
                  <a:schemeClr val="bg1"/>
                </a:solidFill>
                <a:latin typeface="Times New Roman" panose="02020603050405020304" pitchFamily="18" charset="0"/>
                <a:cs typeface="Times New Roman" panose="02020603050405020304" pitchFamily="18" charset="0"/>
                <a:sym typeface="+mn-ea"/>
              </a:rPr>
            </a:br>
            <a:endParaRPr lang="en-US" sz="2800" dirty="0"/>
          </a:p>
        </p:txBody>
      </p:sp>
      <p:sp>
        <p:nvSpPr>
          <p:cNvPr id="6" name="Text Placeholder 5"/>
          <p:cNvSpPr>
            <a:spLocks noGrp="1"/>
          </p:cNvSpPr>
          <p:nvPr>
            <p:ph type="body" sz="half" idx="15"/>
          </p:nvPr>
        </p:nvSpPr>
        <p:spPr>
          <a:xfrm>
            <a:off x="1118393" y="3086922"/>
            <a:ext cx="3208735" cy="2430936"/>
          </a:xfrm>
        </p:spPr>
        <p:txBody>
          <a:bodyPr/>
          <a:lstStyle/>
          <a:p>
            <a:r>
              <a:rPr lang="en-US" sz="2000" b="1" i="1" dirty="0">
                <a:solidFill>
                  <a:schemeClr val="tx1"/>
                </a:solidFill>
                <a:latin typeface="Times New Roman" panose="02020603050405020304" pitchFamily="18" charset="0"/>
                <a:cs typeface="Times New Roman" panose="02020603050405020304" pitchFamily="18" charset="0"/>
                <a:sym typeface="+mn-ea"/>
              </a:rPr>
              <a:t>1</a:t>
            </a:r>
            <a:r>
              <a:rPr lang="en-US" sz="2000" i="1" dirty="0">
                <a:solidFill>
                  <a:schemeClr val="tx1"/>
                </a:solidFill>
                <a:latin typeface="Times New Roman" panose="02020603050405020304" pitchFamily="18" charset="0"/>
                <a:cs typeface="Times New Roman" panose="02020603050405020304" pitchFamily="18" charset="0"/>
                <a:sym typeface="+mn-ea"/>
              </a:rPr>
              <a:t>.</a:t>
            </a:r>
            <a:r>
              <a:rPr lang="en-US" sz="2000" b="1" i="1" dirty="0">
                <a:solidFill>
                  <a:schemeClr val="tx1"/>
                </a:solidFill>
                <a:latin typeface="Times New Roman" panose="02020603050405020304" pitchFamily="18" charset="0"/>
                <a:cs typeface="Times New Roman" panose="02020603050405020304" pitchFamily="18" charset="0"/>
                <a:sym typeface="+mn-ea"/>
              </a:rPr>
              <a:t>Đối </a:t>
            </a:r>
            <a:r>
              <a:rPr lang="en-US" sz="2000" b="1" i="1" dirty="0" err="1">
                <a:solidFill>
                  <a:schemeClr val="tx1"/>
                </a:solidFill>
                <a:latin typeface="Times New Roman" panose="02020603050405020304" pitchFamily="18" charset="0"/>
                <a:cs typeface="Times New Roman" panose="02020603050405020304" pitchFamily="18" charset="0"/>
                <a:sym typeface="+mn-ea"/>
              </a:rPr>
              <a:t>tượng</a:t>
            </a:r>
            <a:r>
              <a:rPr lang="en-US" sz="2000" b="1" i="1" dirty="0">
                <a:solidFill>
                  <a:schemeClr val="tx1"/>
                </a:solidFill>
                <a:latin typeface="Times New Roman" panose="02020603050405020304" pitchFamily="18" charset="0"/>
                <a:cs typeface="Times New Roman" panose="02020603050405020304" pitchFamily="18" charset="0"/>
                <a:sym typeface="+mn-ea"/>
              </a:rPr>
              <a:t> </a:t>
            </a:r>
            <a:r>
              <a:rPr lang="en-US" sz="2000" b="1" i="1" dirty="0" err="1">
                <a:solidFill>
                  <a:schemeClr val="tx1"/>
                </a:solidFill>
                <a:latin typeface="Times New Roman" panose="02020603050405020304" pitchFamily="18" charset="0"/>
                <a:cs typeface="Times New Roman" panose="02020603050405020304" pitchFamily="18" charset="0"/>
                <a:sym typeface="+mn-ea"/>
              </a:rPr>
              <a:t>của</a:t>
            </a:r>
            <a:r>
              <a:rPr lang="en-US" sz="2000" b="1" i="1" dirty="0">
                <a:solidFill>
                  <a:schemeClr val="tx1"/>
                </a:solidFill>
                <a:latin typeface="Times New Roman" panose="02020603050405020304" pitchFamily="18" charset="0"/>
                <a:cs typeface="Times New Roman" panose="02020603050405020304" pitchFamily="18" charset="0"/>
                <a:sym typeface="+mn-ea"/>
              </a:rPr>
              <a:t> </a:t>
            </a:r>
            <a:r>
              <a:rPr lang="en-US" sz="2000" b="1" i="1" dirty="0" err="1">
                <a:solidFill>
                  <a:schemeClr val="tx1"/>
                </a:solidFill>
                <a:latin typeface="Times New Roman" panose="02020603050405020304" pitchFamily="18" charset="0"/>
                <a:cs typeface="Times New Roman" panose="02020603050405020304" pitchFamily="18" charset="0"/>
                <a:sym typeface="+mn-ea"/>
              </a:rPr>
              <a:t>quyền</a:t>
            </a:r>
            <a:r>
              <a:rPr lang="en-US" sz="2000" b="1" i="1" dirty="0">
                <a:solidFill>
                  <a:schemeClr val="tx1"/>
                </a:solidFill>
                <a:latin typeface="Times New Roman" panose="02020603050405020304" pitchFamily="18" charset="0"/>
                <a:cs typeface="Times New Roman" panose="02020603050405020304" pitchFamily="18" charset="0"/>
                <a:sym typeface="+mn-ea"/>
              </a:rPr>
              <a:t> </a:t>
            </a:r>
            <a:r>
              <a:rPr lang="en-US" sz="2000" b="1" i="1" dirty="0" err="1">
                <a:solidFill>
                  <a:schemeClr val="tx1"/>
                </a:solidFill>
                <a:latin typeface="Times New Roman" panose="02020603050405020304" pitchFamily="18" charset="0"/>
                <a:cs typeface="Times New Roman" panose="02020603050405020304" pitchFamily="18" charset="0"/>
                <a:sym typeface="+mn-ea"/>
              </a:rPr>
              <a:t>sở</a:t>
            </a:r>
            <a:r>
              <a:rPr lang="en-US" sz="2000" b="1" i="1" dirty="0">
                <a:solidFill>
                  <a:schemeClr val="tx1"/>
                </a:solidFill>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hữu</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công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nghiệp</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gắn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liền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với</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hoạt</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động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sản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xuất,kinh</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doanh</a:t>
            </a:r>
            <a:endParaRPr lang="en-US" sz="2000" b="1" i="1" dirty="0">
              <a:latin typeface="Times New Roman" panose="02020603050405020304" pitchFamily="18" charset="0"/>
              <a:cs typeface="Times New Roman" panose="02020603050405020304" pitchFamily="18" charset="0"/>
            </a:endParaRPr>
          </a:p>
          <a:p>
            <a:endParaRPr lang="en-US" sz="2000" dirty="0"/>
          </a:p>
        </p:txBody>
      </p:sp>
      <p:sp>
        <p:nvSpPr>
          <p:cNvPr id="8" name="Text Placeholder 7"/>
          <p:cNvSpPr>
            <a:spLocks noGrp="1"/>
          </p:cNvSpPr>
          <p:nvPr>
            <p:ph type="body" sz="half" idx="16"/>
          </p:nvPr>
        </p:nvSpPr>
        <p:spPr>
          <a:xfrm>
            <a:off x="4490878" y="3086919"/>
            <a:ext cx="3195830" cy="2430936"/>
          </a:xfrm>
        </p:spPr>
        <p:txBody>
          <a:bodyPr/>
          <a:lstStyle/>
          <a:p>
            <a:r>
              <a:rPr lang="en-US" sz="2000" b="1" i="1" dirty="0">
                <a:latin typeface="Times New Roman" panose="02020603050405020304" pitchFamily="18" charset="0"/>
                <a:cs typeface="Times New Roman" panose="02020603050405020304" pitchFamily="18" charset="0"/>
                <a:sym typeface="+mn-ea"/>
              </a:rPr>
              <a:t>2.Quyền </a:t>
            </a:r>
            <a:r>
              <a:rPr lang="en-US" sz="2000" b="1" i="1" dirty="0" err="1">
                <a:latin typeface="Times New Roman" panose="02020603050405020304" pitchFamily="18" charset="0"/>
                <a:cs typeface="Times New Roman" panose="02020603050405020304" pitchFamily="18" charset="0"/>
                <a:sym typeface="+mn-ea"/>
              </a:rPr>
              <a:t>sở</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hữu</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công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nghiệp</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được</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bảo</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hộ</a:t>
            </a:r>
            <a:r>
              <a:rPr lang="en-US" sz="2000" b="1" i="1" dirty="0">
                <a:latin typeface="Times New Roman" panose="02020603050405020304" pitchFamily="18" charset="0"/>
                <a:cs typeface="Times New Roman" panose="02020603050405020304" pitchFamily="18" charset="0"/>
                <a:sym typeface="+mn-ea"/>
              </a:rPr>
              <a:t> qua </a:t>
            </a:r>
            <a:r>
              <a:rPr lang="en-US" sz="2000" b="1" i="1" dirty="0" err="1">
                <a:latin typeface="Times New Roman" panose="02020603050405020304" pitchFamily="18" charset="0"/>
                <a:cs typeface="Times New Roman" panose="02020603050405020304" pitchFamily="18" charset="0"/>
                <a:sym typeface="+mn-ea"/>
              </a:rPr>
              <a:t>thủ</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tục</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đăng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kí</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tại</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cơ</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quan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nhà</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nước</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có</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thẩm</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quyền</a:t>
            </a:r>
            <a:r>
              <a:rPr lang="en-US" sz="2000" b="1" i="1" dirty="0">
                <a:latin typeface="Times New Roman" panose="02020603050405020304" pitchFamily="18" charset="0"/>
                <a:cs typeface="Times New Roman" panose="02020603050405020304" pitchFamily="18" charset="0"/>
                <a:sym typeface="+mn-ea"/>
              </a:rPr>
              <a:t>.</a:t>
            </a:r>
            <a:endParaRPr lang="en-US" sz="2000" b="1" i="1" dirty="0">
              <a:latin typeface="Times New Roman" panose="02020603050405020304" pitchFamily="18" charset="0"/>
              <a:cs typeface="Times New Roman" panose="02020603050405020304" pitchFamily="18" charset="0"/>
            </a:endParaRPr>
          </a:p>
          <a:p>
            <a:endParaRPr lang="en-US" sz="2000" dirty="0"/>
          </a:p>
        </p:txBody>
      </p:sp>
      <p:sp>
        <p:nvSpPr>
          <p:cNvPr id="10" name="Text Placeholder 9"/>
          <p:cNvSpPr>
            <a:spLocks noGrp="1"/>
          </p:cNvSpPr>
          <p:nvPr>
            <p:ph type="body" sz="half" idx="17"/>
          </p:nvPr>
        </p:nvSpPr>
        <p:spPr>
          <a:xfrm>
            <a:off x="7853712" y="3086922"/>
            <a:ext cx="3194968" cy="2430936"/>
          </a:xfrm>
        </p:spPr>
        <p:txBody>
          <a:bodyPr/>
          <a:lstStyle/>
          <a:p>
            <a:r>
              <a:rPr lang="en-US" sz="2000" b="1" i="1" dirty="0">
                <a:latin typeface="Times New Roman" panose="02020603050405020304" pitchFamily="18" charset="0"/>
                <a:cs typeface="Times New Roman" panose="02020603050405020304" pitchFamily="18" charset="0"/>
                <a:sym typeface="+mn-ea"/>
              </a:rPr>
              <a:t>3.Quyền </a:t>
            </a:r>
            <a:r>
              <a:rPr lang="en-US" sz="2000" b="1" i="1" dirty="0" err="1">
                <a:latin typeface="Times New Roman" panose="02020603050405020304" pitchFamily="18" charset="0"/>
                <a:cs typeface="Times New Roman" panose="02020603050405020304" pitchFamily="18" charset="0"/>
                <a:sym typeface="+mn-ea"/>
              </a:rPr>
              <a:t>sở</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hữu</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công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nghiệp</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được</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bảo</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hộ</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theo</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thời</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hạn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của</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văn</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bằng</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bảo</a:t>
            </a:r>
            <a:r>
              <a:rPr lang="en-US" sz="2000" b="1" i="1" dirty="0">
                <a:latin typeface="Times New Roman" panose="02020603050405020304" pitchFamily="18" charset="0"/>
                <a:cs typeface="Times New Roman" panose="02020603050405020304" pitchFamily="18" charset="0"/>
                <a:sym typeface="+mn-ea"/>
              </a:rPr>
              <a:t> </a:t>
            </a:r>
            <a:r>
              <a:rPr lang="en-US" sz="2000" b="1" i="1" dirty="0" err="1">
                <a:latin typeface="Times New Roman" panose="02020603050405020304" pitchFamily="18" charset="0"/>
                <a:cs typeface="Times New Roman" panose="02020603050405020304" pitchFamily="18" charset="0"/>
                <a:sym typeface="+mn-ea"/>
              </a:rPr>
              <a:t>hộ</a:t>
            </a:r>
            <a:r>
              <a:rPr lang="en-US" sz="2000" b="1" i="1" dirty="0">
                <a:latin typeface="Times New Roman" panose="02020603050405020304" pitchFamily="18" charset="0"/>
                <a:cs typeface="Times New Roman" panose="02020603050405020304" pitchFamily="18" charset="0"/>
                <a:sym typeface="+mn-ea"/>
              </a:rPr>
              <a:t>.</a:t>
            </a:r>
            <a:endParaRPr lang="en-US" sz="2000" i="1" dirty="0">
              <a:latin typeface="Times New Roman" panose="02020603050405020304" pitchFamily="18" charset="0"/>
              <a:cs typeface="Times New Roman" panose="02020603050405020304" pitchFamily="18" charset="0"/>
            </a:endParaRPr>
          </a:p>
          <a:p>
            <a:endParaRPr lang="en-US" sz="2000" dirty="0"/>
          </a:p>
        </p:txBody>
      </p:sp>
      <p:sp>
        <p:nvSpPr>
          <p:cNvPr id="11" name="Text Placeholder 5"/>
          <p:cNvSpPr>
            <a:spLocks noGrp="1"/>
          </p:cNvSpPr>
          <p:nvPr/>
        </p:nvSpPr>
        <p:spPr>
          <a:xfrm>
            <a:off x="1129030" y="1542124"/>
            <a:ext cx="9919335" cy="1362075"/>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r>
              <a:rPr lang="en-US" sz="2200" dirty="0" err="1">
                <a:latin typeface="Times New Roman" panose="02020603050405020304" pitchFamily="18" charset="0"/>
                <a:cs typeface="Times New Roman" panose="02020603050405020304" pitchFamily="18" charset="0"/>
                <a:sym typeface="+mn-ea"/>
              </a:rPr>
              <a:t>Nhà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nước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có</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định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về</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tuệ</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nói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chung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nói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riêng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nhằm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vệ</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lợi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ích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những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người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hoạt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động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trong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phạm</a:t>
            </a:r>
            <a:r>
              <a:rPr lang="en-US" sz="2200" dirty="0">
                <a:latin typeface="Times New Roman" panose="02020603050405020304" pitchFamily="18" charset="0"/>
                <a:cs typeface="Times New Roman" panose="02020603050405020304" pitchFamily="18" charset="0"/>
                <a:sym typeface="+mn-ea"/>
              </a:rPr>
              <a:t> vi </a:t>
            </a:r>
            <a:r>
              <a:rPr lang="en-US" sz="2200" dirty="0" err="1">
                <a:latin typeface="Times New Roman" panose="02020603050405020304" pitchFamily="18" charset="0"/>
                <a:cs typeface="Times New Roman" panose="02020603050405020304" pitchFamily="18" charset="0"/>
                <a:sym typeface="+mn-ea"/>
              </a:rPr>
              <a:t>lĩnh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vực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này.Gồm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có</a:t>
            </a:r>
            <a:r>
              <a:rPr lang="en-US" sz="2200" dirty="0">
                <a:latin typeface="Times New Roman" panose="02020603050405020304" pitchFamily="18" charset="0"/>
                <a:cs typeface="Times New Roman" panose="02020603050405020304" pitchFamily="18" charset="0"/>
                <a:sym typeface="+mn-ea"/>
              </a:rPr>
              <a:t> 3 </a:t>
            </a:r>
            <a:r>
              <a:rPr lang="en-US" sz="2200" dirty="0" err="1">
                <a:latin typeface="Times New Roman" panose="02020603050405020304" pitchFamily="18" charset="0"/>
                <a:cs typeface="Times New Roman" panose="02020603050405020304" pitchFamily="18" charset="0"/>
                <a:sym typeface="+mn-ea"/>
              </a:rPr>
              <a:t>đặc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điểm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chính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sau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đây</a:t>
            </a:r>
            <a:r>
              <a:rPr lang="en-US" sz="2200" dirty="0">
                <a:latin typeface="Times New Roman" panose="02020603050405020304" pitchFamily="18" charset="0"/>
                <a:cs typeface="Times New Roman" panose="02020603050405020304" pitchFamily="18" charset="0"/>
                <a:sym typeface="+mn-ea"/>
              </a:rPr>
              <a:t>:</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1000"/>
                                        <p:tgtEl>
                                          <p:spTgt spid="10">
                                            <p:txEl>
                                              <p:pRg st="0" end="0"/>
                                            </p:txEl>
                                          </p:spTgt>
                                        </p:tgtEl>
                                      </p:cBhvr>
                                    </p:animEffect>
                                    <p:anim calcmode="lin" valueType="num">
                                      <p:cBhvr>
                                        <p:cTn id="36"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P spid="8" grpId="0" build="p"/>
      <p:bldP spid="10" grpId="0" build="p"/>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368" y="470139"/>
            <a:ext cx="9905998" cy="1478570"/>
          </a:xfrm>
        </p:spPr>
        <p:txBody>
          <a:bodyPr>
            <a:normAutofit fontScale="90000"/>
          </a:bodyPr>
          <a:lstStyle/>
          <a:p>
            <a:r>
              <a:rPr lang="en-US" sz="2665" i="1" dirty="0">
                <a:solidFill>
                  <a:schemeClr val="bg1"/>
                </a:solidFill>
                <a:latin typeface="Times New Roman" panose="02020603050405020304" pitchFamily="18" charset="0"/>
                <a:cs typeface="Times New Roman" panose="02020603050405020304" pitchFamily="18" charset="0"/>
              </a:rPr>
              <a:t>1.Đối </a:t>
            </a:r>
            <a:r>
              <a:rPr lang="en-US" sz="2665" i="1" dirty="0" err="1">
                <a:solidFill>
                  <a:schemeClr val="bg1"/>
                </a:solidFill>
                <a:latin typeface="Times New Roman" panose="02020603050405020304" pitchFamily="18" charset="0"/>
                <a:cs typeface="Times New Roman" panose="02020603050405020304" pitchFamily="18" charset="0"/>
              </a:rPr>
              <a:t>tượng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của</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quyền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sở</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hữu</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công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nghiệp</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gắn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liền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với</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hoạt</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động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sản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xuất,kinh</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doanh</a:t>
            </a:r>
            <a:br>
              <a:rPr lang="en-US" sz="2800" i="1" dirty="0">
                <a:latin typeface="Times New Roman" panose="02020603050405020304" pitchFamily="18" charset="0"/>
                <a:cs typeface="Times New Roman" panose="02020603050405020304" pitchFamily="18" charset="0"/>
              </a:rPr>
            </a:br>
            <a:br>
              <a:rPr lang="en-US" i="1"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895985" y="1219509"/>
            <a:ext cx="10535681" cy="5725486"/>
          </a:xfrm>
        </p:spPr>
        <p:txBody>
          <a:bodyPr>
            <a:normAutofit fontScale="92500"/>
          </a:bodyPr>
          <a:lstStyle/>
          <a:p>
            <a:pPr algn="just" fontAlgn="base"/>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chia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ích</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a:t>
            </a:r>
          </a:p>
          <a:p>
            <a:pPr algn="just" fontAlgn="base"/>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lĩnh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vực</a:t>
            </a:r>
            <a:r>
              <a:rPr lang="en-US" dirty="0">
                <a:latin typeface="Times New Roman" panose="02020603050405020304" pitchFamily="18" charset="0"/>
                <a:cs typeface="Times New Roman" panose="02020603050405020304" pitchFamily="18" charset="0"/>
              </a:rPr>
              <a:t> khoa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sống</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chiếc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nắm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hẳn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a:t>
            </a:r>
          </a:p>
          <a:p>
            <a:pPr algn="just" fontAlgn="base"/>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222" y="675409"/>
            <a:ext cx="9881341" cy="1484692"/>
          </a:xfrm>
        </p:spPr>
        <p:txBody>
          <a:bodyPr>
            <a:normAutofit fontScale="90000"/>
          </a:bodyPr>
          <a:lstStyle/>
          <a:p>
            <a:r>
              <a:rPr lang="en-US" sz="2665" i="1" dirty="0">
                <a:solidFill>
                  <a:schemeClr val="bg1"/>
                </a:solidFill>
                <a:latin typeface="Times New Roman" panose="02020603050405020304" pitchFamily="18" charset="0"/>
                <a:cs typeface="Times New Roman" panose="02020603050405020304" pitchFamily="18" charset="0"/>
              </a:rPr>
              <a:t>2.Quyền </a:t>
            </a:r>
            <a:r>
              <a:rPr lang="en-US" sz="2665" i="1" dirty="0" err="1">
                <a:solidFill>
                  <a:schemeClr val="bg1"/>
                </a:solidFill>
                <a:latin typeface="Times New Roman" panose="02020603050405020304" pitchFamily="18" charset="0"/>
                <a:cs typeface="Times New Roman" panose="02020603050405020304" pitchFamily="18" charset="0"/>
              </a:rPr>
              <a:t>sở</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hữu</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công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nghiệp</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được</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bảo</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hộ</a:t>
            </a:r>
            <a:r>
              <a:rPr lang="en-US" sz="2665" i="1" dirty="0">
                <a:solidFill>
                  <a:schemeClr val="bg1"/>
                </a:solidFill>
                <a:latin typeface="Times New Roman" panose="02020603050405020304" pitchFamily="18" charset="0"/>
                <a:cs typeface="Times New Roman" panose="02020603050405020304" pitchFamily="18" charset="0"/>
              </a:rPr>
              <a:t> qua </a:t>
            </a:r>
            <a:r>
              <a:rPr lang="en-US" sz="2665" i="1" dirty="0" err="1">
                <a:solidFill>
                  <a:schemeClr val="bg1"/>
                </a:solidFill>
                <a:latin typeface="Times New Roman" panose="02020603050405020304" pitchFamily="18" charset="0"/>
                <a:cs typeface="Times New Roman" panose="02020603050405020304" pitchFamily="18" charset="0"/>
              </a:rPr>
              <a:t>thủ</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tục</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đăng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kí</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tại</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cơ</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quan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nhà</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nước</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có</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thẩm</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quyền</a:t>
            </a:r>
            <a:r>
              <a:rPr lang="en-US" sz="2665" i="1" dirty="0">
                <a:solidFill>
                  <a:schemeClr val="bg1"/>
                </a:solidFill>
                <a:latin typeface="Times New Roman" panose="02020603050405020304" pitchFamily="18" charset="0"/>
                <a:cs typeface="Times New Roman" panose="02020603050405020304" pitchFamily="18" charset="0"/>
              </a:rPr>
              <a:t>.</a:t>
            </a:r>
            <a:br>
              <a:rPr lang="en-US" sz="2200" i="1" dirty="0">
                <a:latin typeface="Times New Roman" panose="02020603050405020304" pitchFamily="18" charset="0"/>
                <a:cs typeface="Times New Roman" panose="02020603050405020304" pitchFamily="18" charset="0"/>
              </a:rPr>
            </a:br>
            <a:br>
              <a:rPr lang="en-US" i="1"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986335" y="1527666"/>
            <a:ext cx="10343116" cy="4092958"/>
          </a:xfrm>
        </p:spPr>
        <p:txBody>
          <a:bodyPr>
            <a:noAutofit/>
          </a:bodyPr>
          <a:lstStyle/>
          <a:p>
            <a:pPr algn="just"/>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chúng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loại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Qua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cứ</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mình,việc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bắt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buộc</a:t>
            </a:r>
            <a:endParaRPr lang="en-US" sz="2200" dirty="0">
              <a:latin typeface="Times New Roman" panose="02020603050405020304" pitchFamily="18" charset="0"/>
              <a:cs typeface="Times New Roman" panose="02020603050405020304" pitchFamily="18" charset="0"/>
            </a:endParaRPr>
          </a:p>
          <a:p>
            <a:pPr algn="just"/>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thì</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trước</a:t>
            </a:r>
            <a:r>
              <a:rPr lang="en-US" sz="2200" dirty="0">
                <a:latin typeface="Times New Roman" panose="02020603050405020304" pitchFamily="18" charset="0"/>
                <a:cs typeface="Times New Roman" panose="02020603050405020304" pitchFamily="18" charset="0"/>
              </a:rPr>
              <a:t> </a:t>
            </a:r>
          </a:p>
          <a:p>
            <a:pPr algn="just"/>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3760" y="983615"/>
            <a:ext cx="10599420" cy="3832225"/>
          </a:xfrm>
        </p:spPr>
        <p:txBody>
          <a:bodyPr>
            <a:normAutofit/>
          </a:bodyPr>
          <a:lstStyle/>
          <a:p>
            <a:pPr algn="just"/>
            <a:r>
              <a:rPr lang="en-US" sz="2200" dirty="0" err="1">
                <a:latin typeface="Times New Roman" panose="02020603050405020304" pitchFamily="18" charset="0"/>
                <a:cs typeface="Times New Roman" panose="02020603050405020304" pitchFamily="18" charset="0"/>
              </a:rPr>
              <a:t>Hoặc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hưởng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nộp</a:t>
            </a:r>
            <a:r>
              <a:rPr lang="en-US" sz="2200" dirty="0">
                <a:latin typeface="Times New Roman" panose="02020603050405020304" pitchFamily="18" charset="0"/>
                <a:cs typeface="Times New Roman" panose="02020603050405020304" pitchFamily="18" charset="0"/>
              </a:rPr>
              <a:t>.</a:t>
            </a:r>
          </a:p>
          <a:p>
            <a:pPr algn="just" fontAlgn="base"/>
            <a:r>
              <a:rPr lang="en-US" sz="2200" dirty="0" err="1">
                <a:latin typeface="Times New Roman" panose="02020603050405020304" pitchFamily="18" charset="0"/>
                <a:cs typeface="Times New Roman" panose="02020603050405020304" pitchFamily="18" charset="0"/>
              </a:rPr>
              <a:t>Ngoài</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qua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còn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khuyến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lĩnh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b="1"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do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chúng</a:t>
            </a:r>
            <a:r>
              <a:rPr lang="en-US" sz="2200" dirty="0">
                <a:latin typeface="Times New Roman" panose="02020603050405020304" pitchFamily="18" charset="0"/>
                <a:cs typeface="Times New Roman" panose="02020603050405020304" pitchFamily="18" charset="0"/>
              </a:rPr>
              <a:t>.</a:t>
            </a:r>
          </a:p>
          <a:p>
            <a:pPr algn="just"/>
            <a:endParaRPr lang="en-US" sz="2200"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3516" y="971014"/>
            <a:ext cx="10095970" cy="1228090"/>
          </a:xfrm>
        </p:spPr>
        <p:txBody>
          <a:bodyPr>
            <a:normAutofit fontScale="90000"/>
          </a:bodyPr>
          <a:lstStyle/>
          <a:p>
            <a:r>
              <a:rPr lang="en-US" sz="2665" b="1" i="1" dirty="0">
                <a:solidFill>
                  <a:schemeClr val="bg1"/>
                </a:solidFill>
                <a:latin typeface="Times New Roman" panose="02020603050405020304" pitchFamily="18" charset="0"/>
                <a:cs typeface="Times New Roman" panose="02020603050405020304" pitchFamily="18" charset="0"/>
              </a:rPr>
              <a:t>3.</a:t>
            </a:r>
            <a:r>
              <a:rPr lang="en-US" sz="2665" i="1" dirty="0">
                <a:solidFill>
                  <a:schemeClr val="bg1"/>
                </a:solidFill>
                <a:latin typeface="Times New Roman" panose="02020603050405020304" pitchFamily="18" charset="0"/>
                <a:cs typeface="Times New Roman" panose="02020603050405020304" pitchFamily="18" charset="0"/>
              </a:rPr>
              <a:t>Quyền </a:t>
            </a:r>
            <a:r>
              <a:rPr lang="en-US" sz="2665" i="1" dirty="0" err="1">
                <a:solidFill>
                  <a:schemeClr val="bg1"/>
                </a:solidFill>
                <a:latin typeface="Times New Roman" panose="02020603050405020304" pitchFamily="18" charset="0"/>
                <a:cs typeface="Times New Roman" panose="02020603050405020304" pitchFamily="18" charset="0"/>
              </a:rPr>
              <a:t>sở</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hữu</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công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nghiệp</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được</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bảo</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hộ</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theo</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thời</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hạn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của</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văn</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bằng</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bảo</a:t>
            </a:r>
            <a:r>
              <a:rPr lang="en-US" sz="2665" i="1" dirty="0">
                <a:solidFill>
                  <a:schemeClr val="bg1"/>
                </a:solidFill>
                <a:latin typeface="Times New Roman" panose="02020603050405020304" pitchFamily="18" charset="0"/>
                <a:cs typeface="Times New Roman" panose="02020603050405020304" pitchFamily="18" charset="0"/>
              </a:rPr>
              <a:t> </a:t>
            </a:r>
            <a:r>
              <a:rPr lang="en-US" sz="2665" i="1" dirty="0" err="1">
                <a:solidFill>
                  <a:schemeClr val="bg1"/>
                </a:solidFill>
                <a:latin typeface="Times New Roman" panose="02020603050405020304" pitchFamily="18" charset="0"/>
                <a:cs typeface="Times New Roman" panose="02020603050405020304" pitchFamily="18" charset="0"/>
              </a:rPr>
              <a:t>hộ</a:t>
            </a:r>
            <a:r>
              <a:rPr lang="en-US" sz="2665" i="1" dirty="0">
                <a:solidFill>
                  <a:schemeClr val="bg1"/>
                </a:solidFill>
                <a:latin typeface="Times New Roman" panose="02020603050405020304" pitchFamily="18" charset="0"/>
                <a:cs typeface="Times New Roman" panose="02020603050405020304" pitchFamily="18" charset="0"/>
              </a:rPr>
              <a:t>.</a:t>
            </a:r>
            <a:br>
              <a:rPr lang="en-US" i="1"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893608" y="2022935"/>
            <a:ext cx="10095970" cy="3083245"/>
          </a:xfrm>
        </p:spPr>
        <p:txBody>
          <a:bodyPr>
            <a:normAutofit/>
          </a:bodyPr>
          <a:lstStyle/>
          <a:p>
            <a:pPr algn="just" fontAlgn="base"/>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quyền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sở</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hữu</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công</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dựa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theo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a:t>
            </a:r>
          </a:p>
          <a:p>
            <a:pPr algn="just"/>
            <a:endParaRPr lang="en-US" sz="2200"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half" idx="2"/>
          </p:nvPr>
        </p:nvSpPr>
        <p:spPr>
          <a:xfrm>
            <a:off x="1000125" y="610235"/>
            <a:ext cx="10058400" cy="1303655"/>
          </a:xfrm>
        </p:spPr>
        <p:txBody>
          <a:bodyPr>
            <a:noAutofit/>
          </a:bodyPr>
          <a:lstStyle/>
          <a:p>
            <a:pPr marL="285750" indent="-285750" algn="just" fontAlgn="base">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sym typeface="+mn-ea"/>
              </a:rPr>
              <a:t>Việc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định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thời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hộ</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với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tượng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điều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cần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thiết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Thời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để</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hộ</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tượng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thời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có</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hiệu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lực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từ</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văn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bằng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hộ</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Có</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thể</a:t>
            </a:r>
            <a:r>
              <a:rPr lang="en-US" sz="2200" dirty="0">
                <a:latin typeface="Times New Roman" panose="02020603050405020304" pitchFamily="18" charset="0"/>
                <a:cs typeface="Times New Roman" panose="02020603050405020304" pitchFamily="18" charset="0"/>
                <a:sym typeface="+mn-ea"/>
              </a:rPr>
              <a:t> chia </a:t>
            </a:r>
            <a:r>
              <a:rPr lang="en-US" sz="2200" dirty="0" err="1">
                <a:latin typeface="Times New Roman" panose="02020603050405020304" pitchFamily="18" charset="0"/>
                <a:cs typeface="Times New Roman" panose="02020603050405020304" pitchFamily="18" charset="0"/>
                <a:sym typeface="+mn-ea"/>
              </a:rPr>
              <a:t>thời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hộ</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thành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loại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chính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sau</a:t>
            </a:r>
            <a:r>
              <a:rPr lang="en-US" sz="2200" dirty="0">
                <a:latin typeface="Times New Roman" panose="02020603050405020304" pitchFamily="18" charset="0"/>
                <a:cs typeface="Times New Roman" panose="02020603050405020304" pitchFamily="18" charset="0"/>
                <a:sym typeface="+mn-ea"/>
              </a:rPr>
              <a:t>:</a:t>
            </a:r>
          </a:p>
        </p:txBody>
      </p:sp>
      <p:sp>
        <p:nvSpPr>
          <p:cNvPr id="15" name="Text Box 14"/>
          <p:cNvSpPr txBox="1"/>
          <p:nvPr/>
        </p:nvSpPr>
        <p:spPr>
          <a:xfrm>
            <a:off x="1268095" y="2171065"/>
            <a:ext cx="5617210" cy="3169285"/>
          </a:xfrm>
          <a:prstGeom prst="rect">
            <a:avLst/>
          </a:prstGeom>
          <a:noFill/>
        </p:spPr>
        <p:txBody>
          <a:bodyPr wrap="square" rtlCol="0" anchor="t">
            <a:spAutoFit/>
          </a:bodyPr>
          <a:lstStyle/>
          <a:p>
            <a:pPr algn="just" fontAlgn="base"/>
            <a:r>
              <a:rPr lang="en-US" sz="2000" dirty="0" err="1">
                <a:solidFill>
                  <a:schemeClr val="bg1"/>
                </a:solidFill>
                <a:latin typeface="Times New Roman" panose="02020603050405020304" pitchFamily="18" charset="0"/>
                <a:cs typeface="Times New Roman" panose="02020603050405020304" pitchFamily="18" charset="0"/>
                <a:sym typeface="+mn-ea"/>
              </a:rPr>
              <a:t>Thứ</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nhất, thời</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hạn</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bảo</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hộ</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được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xác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định, không</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được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gia</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hạn:</a:t>
            </a:r>
            <a:endParaRPr lang="en-US" sz="2000" dirty="0">
              <a:solidFill>
                <a:schemeClr val="bg1"/>
              </a:solidFill>
              <a:latin typeface="Times New Roman" panose="02020603050405020304" pitchFamily="18" charset="0"/>
              <a:cs typeface="Times New Roman" panose="02020603050405020304" pitchFamily="18" charset="0"/>
            </a:endParaRPr>
          </a:p>
          <a:p>
            <a:pPr algn="just" fontAlgn="base"/>
            <a:r>
              <a:rPr lang="en-US" sz="2000" dirty="0" err="1">
                <a:latin typeface="Times New Roman" panose="02020603050405020304" pitchFamily="18" charset="0"/>
                <a:cs typeface="Times New Roman" panose="02020603050405020304" pitchFamily="18" charset="0"/>
                <a:sym typeface="+mn-ea"/>
              </a:rPr>
              <a:t>Loại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thời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áp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dụng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các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sáng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chế</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20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kể</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nộp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hợp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lệ</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thiết</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kế</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bố</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trí</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mạch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tích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hợp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10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giải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pháp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hữu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ích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10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kể</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đăng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ký</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hoặc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có</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quyền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nộp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khai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thác</a:t>
            </a:r>
            <a:r>
              <a:rPr lang="en-US" sz="2000" dirty="0">
                <a:latin typeface="Times New Roman" panose="02020603050405020304" pitchFamily="18" charset="0"/>
                <a:cs typeface="Times New Roman" panose="02020603050405020304" pitchFamily="18" charset="0"/>
                <a:sym typeface="+mn-ea"/>
              </a:rPr>
              <a:t>, 15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tính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tạo</a:t>
            </a:r>
            <a:r>
              <a:rPr lang="en-US" sz="2000" dirty="0">
                <a:latin typeface="Times New Roman" panose="02020603050405020304" pitchFamily="18" charset="0"/>
                <a:cs typeface="Times New Roman" panose="02020603050405020304" pitchFamily="18" charset="0"/>
                <a:sym typeface="+mn-ea"/>
              </a:rPr>
              <a:t> ra </a:t>
            </a:r>
            <a:r>
              <a:rPr lang="en-US" sz="2000" dirty="0" err="1">
                <a:latin typeface="Times New Roman" panose="02020603050405020304" pitchFamily="18" charset="0"/>
                <a:cs typeface="Times New Roman" panose="02020603050405020304" pitchFamily="18" charset="0"/>
                <a:sym typeface="+mn-ea"/>
              </a:rPr>
              <a:t>các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thiết</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kế</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bố</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trí</a:t>
            </a:r>
            <a:r>
              <a:rPr lang="en-US" sz="2000" dirty="0">
                <a:latin typeface="Times New Roman" panose="02020603050405020304" pitchFamily="18" charset="0"/>
                <a:cs typeface="Times New Roman" panose="02020603050405020304" pitchFamily="18" charset="0"/>
                <a:sym typeface="+mn-ea"/>
              </a:rPr>
              <a:t>; 20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giống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cây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trồng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tính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cấp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kiểu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dáng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công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nghiệp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5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tính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nộp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hợp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lệ</a:t>
            </a:r>
            <a:r>
              <a:rPr lang="en-US" sz="2000" dirty="0">
                <a:latin typeface="Times New Roman" panose="02020603050405020304" pitchFamily="18" charset="0"/>
                <a:cs typeface="Times New Roman" panose="02020603050405020304" pitchFamily="18" charset="0"/>
                <a:sym typeface="+mn-ea"/>
              </a:rPr>
              <a:t>.</a:t>
            </a:r>
            <a:endParaRPr lang="en-US" sz="2000" dirty="0"/>
          </a:p>
        </p:txBody>
      </p:sp>
      <p:pic>
        <p:nvPicPr>
          <p:cNvPr id="18" name="Content Placeholder 17"/>
          <p:cNvPicPr>
            <a:picLocks noGrp="1" noChangeAspect="1"/>
          </p:cNvPicPr>
          <p:nvPr>
            <p:ph idx="1"/>
          </p:nvPr>
        </p:nvPicPr>
        <p:blipFill>
          <a:blip r:embed="rId2"/>
          <a:stretch>
            <a:fillRect/>
          </a:stretch>
        </p:blipFill>
        <p:spPr>
          <a:xfrm>
            <a:off x="7011035" y="2845021"/>
            <a:ext cx="3912870" cy="2308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779767" y="1473380"/>
            <a:ext cx="5939813" cy="3542030"/>
          </a:xfrm>
        </p:spPr>
        <p:txBody>
          <a:bodyPr>
            <a:normAutofit/>
          </a:bodyPr>
          <a:lstStyle/>
          <a:p>
            <a:pPr marL="0" indent="0" algn="just" fontAlgn="base">
              <a:buNone/>
            </a:pPr>
            <a:r>
              <a:rPr lang="en-US" sz="2000" dirty="0" err="1">
                <a:solidFill>
                  <a:schemeClr val="bg1"/>
                </a:solidFill>
                <a:latin typeface="Times New Roman" panose="02020603050405020304" pitchFamily="18" charset="0"/>
                <a:cs typeface="Times New Roman" panose="02020603050405020304" pitchFamily="18" charset="0"/>
                <a:sym typeface="+mn-ea"/>
              </a:rPr>
              <a:t>Thứ</a:t>
            </a:r>
            <a:r>
              <a:rPr lang="en-US" sz="2000" dirty="0">
                <a:solidFill>
                  <a:schemeClr val="bg1"/>
                </a:solidFill>
                <a:latin typeface="Times New Roman" panose="02020603050405020304" pitchFamily="18" charset="0"/>
                <a:cs typeface="Times New Roman" panose="02020603050405020304" pitchFamily="18" charset="0"/>
                <a:sym typeface="+mn-ea"/>
              </a:rPr>
              <a:t> 2, thời </a:t>
            </a:r>
            <a:r>
              <a:rPr lang="en-US" sz="2000" dirty="0" err="1">
                <a:solidFill>
                  <a:schemeClr val="bg1"/>
                </a:solidFill>
                <a:latin typeface="Times New Roman" panose="02020603050405020304" pitchFamily="18" charset="0"/>
                <a:cs typeface="Times New Roman" panose="02020603050405020304" pitchFamily="18" charset="0"/>
                <a:sym typeface="+mn-ea"/>
              </a:rPr>
              <a:t>gian</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bảo</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hộ</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được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xác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định</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và</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có</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thể</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gia</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hạn:</a:t>
            </a:r>
          </a:p>
          <a:p>
            <a:pPr marL="0" indent="0" algn="just" fontAlgn="base">
              <a:buNone/>
            </a:pPr>
            <a:r>
              <a:rPr lang="en-US" sz="2000" dirty="0" err="1">
                <a:latin typeface="Times New Roman" panose="02020603050405020304" pitchFamily="18" charset="0"/>
                <a:cs typeface="Times New Roman" panose="02020603050405020304" pitchFamily="18" charset="0"/>
                <a:sym typeface="+mn-ea"/>
              </a:rPr>
              <a:t>Loại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thời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áp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dụng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các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nhãn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hiệu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là</a:t>
            </a:r>
            <a:r>
              <a:rPr lang="en-US" sz="2000" dirty="0">
                <a:latin typeface="Times New Roman" panose="02020603050405020304" pitchFamily="18" charset="0"/>
                <a:cs typeface="Times New Roman" panose="02020603050405020304" pitchFamily="18" charset="0"/>
                <a:sym typeface="+mn-ea"/>
              </a:rPr>
              <a:t> 10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kể</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từ</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ngày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nộp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hợp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lệ</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có</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thể</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gia</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liên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tiếp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nhiều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lần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mỗi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lần</a:t>
            </a:r>
            <a:r>
              <a:rPr lang="en-US" sz="2000" dirty="0">
                <a:latin typeface="Times New Roman" panose="02020603050405020304" pitchFamily="18" charset="0"/>
                <a:cs typeface="Times New Roman" panose="02020603050405020304" pitchFamily="18" charset="0"/>
                <a:sym typeface="+mn-ea"/>
              </a:rPr>
              <a:t> 10 </a:t>
            </a:r>
            <a:r>
              <a:rPr lang="en-US" sz="2000" dirty="0" err="1">
                <a:latin typeface="Times New Roman" panose="02020603050405020304" pitchFamily="18" charset="0"/>
                <a:cs typeface="Times New Roman" panose="02020603050405020304" pitchFamily="18" charset="0"/>
                <a:sym typeface="+mn-ea"/>
              </a:rPr>
              <a:t>năm</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những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tượng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nêu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trên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việc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bảo</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hộ</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trong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thời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xác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định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chỉ</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có</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hiệu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lực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khi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mà</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chủ</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sở</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hữu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văn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bằng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bảo</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hộ</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nộp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lệ</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phí</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duy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trì</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hiệu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lực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của</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văn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bằng</a:t>
            </a:r>
            <a:r>
              <a:rPr lang="en-US" sz="2000" dirty="0">
                <a:latin typeface="Times New Roman" panose="02020603050405020304" pitchFamily="18" charset="0"/>
                <a:cs typeface="Times New Roman" panose="02020603050405020304" pitchFamily="18" charset="0"/>
                <a:sym typeface="+mn-ea"/>
              </a:rPr>
              <a:t>.</a:t>
            </a:r>
            <a:endParaRPr lang="en-US" sz="2000" dirty="0">
              <a:latin typeface="Times New Roman" panose="02020603050405020304" pitchFamily="18" charset="0"/>
              <a:cs typeface="Times New Roman" panose="02020603050405020304" pitchFamily="18" charset="0"/>
            </a:endParaRPr>
          </a:p>
          <a:p>
            <a:pPr algn="just"/>
            <a:endParaRPr lang="en-US" sz="2000" dirty="0"/>
          </a:p>
        </p:txBody>
      </p:sp>
      <p:pic>
        <p:nvPicPr>
          <p:cNvPr id="8" name="Content Placeholder 7"/>
          <p:cNvPicPr>
            <a:picLocks noGrp="1" noChangeAspect="1"/>
          </p:cNvPicPr>
          <p:nvPr>
            <p:ph sz="half" idx="2"/>
          </p:nvPr>
        </p:nvPicPr>
        <p:blipFill>
          <a:blip r:embed="rId2"/>
          <a:stretch>
            <a:fillRect/>
          </a:stretch>
        </p:blipFill>
        <p:spPr>
          <a:xfrm>
            <a:off x="6804590" y="1635125"/>
            <a:ext cx="4417060" cy="2480310"/>
          </a:xfrm>
          <a:prstGeom prst="rect">
            <a:avLst/>
          </a:prstGeom>
        </p:spPr>
      </p:pic>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down)">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15060" y="836295"/>
            <a:ext cx="10116820" cy="1630680"/>
          </a:xfrm>
        </p:spPr>
        <p:txBody>
          <a:bodyPr>
            <a:normAutofit/>
          </a:bodyPr>
          <a:lstStyle/>
          <a:p>
            <a:pPr marL="0" indent="0" fontAlgn="base">
              <a:buNone/>
            </a:pPr>
            <a:r>
              <a:rPr lang="en-US" sz="2000" dirty="0" err="1">
                <a:solidFill>
                  <a:schemeClr val="bg1"/>
                </a:solidFill>
                <a:latin typeface="Times New Roman" panose="02020603050405020304" pitchFamily="18" charset="0"/>
                <a:cs typeface="Times New Roman" panose="02020603050405020304" pitchFamily="18" charset="0"/>
                <a:sym typeface="+mn-ea"/>
              </a:rPr>
              <a:t>Thứ</a:t>
            </a:r>
            <a:r>
              <a:rPr lang="en-US" sz="2000" dirty="0">
                <a:solidFill>
                  <a:schemeClr val="bg1"/>
                </a:solidFill>
                <a:latin typeface="Times New Roman" panose="02020603050405020304" pitchFamily="18" charset="0"/>
                <a:cs typeface="Times New Roman" panose="02020603050405020304" pitchFamily="18" charset="0"/>
                <a:sym typeface="+mn-ea"/>
              </a:rPr>
              <a:t> 3, thời </a:t>
            </a:r>
            <a:r>
              <a:rPr lang="en-US" sz="2000" dirty="0" err="1">
                <a:solidFill>
                  <a:schemeClr val="bg1"/>
                </a:solidFill>
                <a:latin typeface="Times New Roman" panose="02020603050405020304" pitchFamily="18" charset="0"/>
                <a:cs typeface="Times New Roman" panose="02020603050405020304" pitchFamily="18" charset="0"/>
                <a:sym typeface="+mn-ea"/>
              </a:rPr>
              <a:t>hạn</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bảo</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hộ</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không</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xác</a:t>
            </a:r>
            <a:r>
              <a:rPr lang="en-US" sz="2000" dirty="0">
                <a:solidFill>
                  <a:schemeClr val="bg1"/>
                </a:solidFill>
                <a:latin typeface="Times New Roman" panose="02020603050405020304" pitchFamily="18" charset="0"/>
                <a:cs typeface="Times New Roman" panose="02020603050405020304" pitchFamily="18" charset="0"/>
                <a:sym typeface="+mn-ea"/>
              </a:rPr>
              <a:t> </a:t>
            </a:r>
            <a:r>
              <a:rPr lang="en-US" sz="2000" dirty="0" err="1">
                <a:solidFill>
                  <a:schemeClr val="bg1"/>
                </a:solidFill>
                <a:latin typeface="Times New Roman" panose="02020603050405020304" pitchFamily="18" charset="0"/>
                <a:cs typeface="Times New Roman" panose="02020603050405020304" pitchFamily="18" charset="0"/>
                <a:sym typeface="+mn-ea"/>
              </a:rPr>
              <a:t>định:</a:t>
            </a:r>
            <a:endParaRPr lang="en-US" sz="2000" dirty="0">
              <a:solidFill>
                <a:schemeClr val="bg1"/>
              </a:solidFill>
              <a:latin typeface="Times New Roman" panose="02020603050405020304" pitchFamily="18" charset="0"/>
              <a:cs typeface="Times New Roman" panose="02020603050405020304" pitchFamily="18" charset="0"/>
            </a:endParaRPr>
          </a:p>
          <a:p>
            <a:pPr marL="0" indent="0" fontAlgn="base">
              <a:buNone/>
            </a:pPr>
            <a:r>
              <a:rPr lang="en-US" sz="2000" dirty="0" err="1">
                <a:latin typeface="Times New Roman" panose="02020603050405020304" pitchFamily="18" charset="0"/>
                <a:cs typeface="Times New Roman" panose="02020603050405020304" pitchFamily="18" charset="0"/>
                <a:sym typeface="+mn-ea"/>
              </a:rPr>
              <a:t>Loại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thời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hạn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này</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áp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dụng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đối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với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các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tên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thương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mại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bí</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mật</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kinh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doanh</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chỉ</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dẫn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địa</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lí</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cho</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đến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khi</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nào</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còn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đáp</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ứng</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được</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điều</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kiện</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bảo</a:t>
            </a:r>
            <a:r>
              <a:rPr lang="en-US" sz="2000" dirty="0">
                <a:latin typeface="Times New Roman" panose="02020603050405020304" pitchFamily="18" charset="0"/>
                <a:cs typeface="Times New Roman" panose="02020603050405020304" pitchFamily="18" charset="0"/>
                <a:sym typeface="+mn-ea"/>
              </a:rPr>
              <a:t> </a:t>
            </a:r>
            <a:r>
              <a:rPr lang="en-US" sz="2000" dirty="0" err="1">
                <a:latin typeface="Times New Roman" panose="02020603050405020304" pitchFamily="18" charset="0"/>
                <a:cs typeface="Times New Roman" panose="02020603050405020304" pitchFamily="18" charset="0"/>
                <a:sym typeface="+mn-ea"/>
              </a:rPr>
              <a:t>hộ</a:t>
            </a:r>
            <a:r>
              <a:rPr lang="en-US" sz="2000" dirty="0">
                <a:latin typeface="Times New Roman" panose="02020603050405020304" pitchFamily="18" charset="0"/>
                <a:cs typeface="Times New Roman" panose="02020603050405020304" pitchFamily="18" charset="0"/>
                <a:sym typeface="+mn-ea"/>
              </a:rPr>
              <a:t>.</a:t>
            </a:r>
            <a:endParaRPr lang="en-US" sz="2000"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5" name="Content Placeholder 4"/>
          <p:cNvPicPr>
            <a:picLocks noGrp="1" noChangeAspect="1"/>
          </p:cNvPicPr>
          <p:nvPr>
            <p:ph sz="half" idx="2"/>
          </p:nvPr>
        </p:nvPicPr>
        <p:blipFill>
          <a:blip r:embed="rId2"/>
          <a:stretch>
            <a:fillRect/>
          </a:stretch>
        </p:blipFill>
        <p:spPr>
          <a:xfrm>
            <a:off x="3166110" y="2466975"/>
            <a:ext cx="5159375" cy="3528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9D22-38A5-4CFE-9B30-7B1F0672ED13}"/>
              </a:ext>
            </a:extLst>
          </p:cNvPr>
          <p:cNvSpPr>
            <a:spLocks noGrp="1"/>
          </p:cNvSpPr>
          <p:nvPr>
            <p:ph type="title"/>
          </p:nvPr>
        </p:nvSpPr>
        <p:spPr>
          <a:xfrm>
            <a:off x="3386610" y="400405"/>
            <a:ext cx="5418779" cy="530774"/>
          </a:xfrm>
        </p:spPr>
        <p:txBody>
          <a:bodyPr>
            <a:normAutofit fontScale="90000"/>
          </a:bodyPr>
          <a:lstStyle/>
          <a:p>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Thành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viên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Nhóm</a:t>
            </a:r>
            <a:r>
              <a:rPr lang="en-US" dirty="0">
                <a:solidFill>
                  <a:schemeClr val="bg1"/>
                </a:solidFill>
                <a:latin typeface="Times New Roman" panose="02020603050405020304" pitchFamily="18" charset="0"/>
                <a:cs typeface="Times New Roman" panose="02020603050405020304" pitchFamily="18" charset="0"/>
              </a:rPr>
              <a:t> 5</a:t>
            </a:r>
          </a:p>
        </p:txBody>
      </p:sp>
      <p:sp>
        <p:nvSpPr>
          <p:cNvPr id="3" name="Content Placeholder 2">
            <a:extLst>
              <a:ext uri="{FF2B5EF4-FFF2-40B4-BE49-F238E27FC236}">
                <a16:creationId xmlns:a16="http://schemas.microsoft.com/office/drawing/2014/main" id="{FD2CB73B-D947-4A08-974F-006016AE46FE}"/>
              </a:ext>
            </a:extLst>
          </p:cNvPr>
          <p:cNvSpPr>
            <a:spLocks noGrp="1"/>
          </p:cNvSpPr>
          <p:nvPr>
            <p:ph idx="1"/>
          </p:nvPr>
        </p:nvSpPr>
        <p:spPr>
          <a:xfrm>
            <a:off x="1524255" y="1226029"/>
            <a:ext cx="9143490" cy="4092591"/>
          </a:xfrm>
        </p:spPr>
        <p:txBody>
          <a:bodyPr/>
          <a:lstStyle/>
          <a:p>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Khoa 		3120410248		(</a:t>
            </a:r>
            <a:r>
              <a:rPr lang="en-US" dirty="0" err="1">
                <a:latin typeface="Times New Roman" panose="02020603050405020304" pitchFamily="18" charset="0"/>
                <a:cs typeface="Times New Roman" panose="02020603050405020304" pitchFamily="18" charset="0"/>
              </a:rPr>
              <a:t>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Đặng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Tân</a:t>
            </a:r>
            <a:r>
              <a:rPr lang="en-US" dirty="0">
                <a:latin typeface="Times New Roman" panose="02020603050405020304" pitchFamily="18" charset="0"/>
                <a:cs typeface="Times New Roman" panose="02020603050405020304" pitchFamily="18" charset="0"/>
              </a:rPr>
              <a:t>      		3120410462		(</a:t>
            </a:r>
            <a:r>
              <a:rPr lang="en-US" dirty="0" err="1">
                <a:latin typeface="Times New Roman" panose="02020603050405020304" pitchFamily="18" charset="0"/>
                <a:cs typeface="Times New Roman" panose="02020603050405020304" pitchFamily="18" charset="0"/>
              </a:rPr>
              <a:t>Soạn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r>
              <a:rPr lang="en-US" dirty="0" err="1">
                <a:latin typeface="Times New Roman" panose="02020603050405020304" pitchFamily="18" charset="0"/>
                <a:cs typeface="Times New Roman" panose="02020603050405020304" pitchFamily="18" charset="0"/>
              </a:rPr>
              <a:t>Châu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Thạnh</a:t>
            </a:r>
            <a:r>
              <a:rPr lang="en-US" dirty="0">
                <a:latin typeface="Times New Roman" panose="02020603050405020304" pitchFamily="18" charset="0"/>
                <a:cs typeface="Times New Roman" panose="02020603050405020304" pitchFamily="18" charset="0"/>
              </a:rPr>
              <a:t> 		3120410484		(</a:t>
            </a:r>
            <a:r>
              <a:rPr lang="en-US" dirty="0" err="1">
                <a:latin typeface="Times New Roman" panose="02020603050405020304" pitchFamily="18" charset="0"/>
                <a:cs typeface="Times New Roman" panose="02020603050405020304" pitchFamily="18" charset="0"/>
              </a:rPr>
              <a:t>Soạn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Minh </a:t>
            </a:r>
            <a:r>
              <a:rPr lang="en-US" dirty="0" err="1">
                <a:latin typeface="Times New Roman" panose="02020603050405020304" pitchFamily="18" charset="0"/>
                <a:cs typeface="Times New Roman" panose="02020603050405020304" pitchFamily="18" charset="0"/>
              </a:rPr>
              <a:t>Quân</a:t>
            </a:r>
            <a:r>
              <a:rPr lang="en-US" dirty="0">
                <a:latin typeface="Times New Roman" panose="02020603050405020304" pitchFamily="18" charset="0"/>
                <a:cs typeface="Times New Roman" panose="02020603050405020304" pitchFamily="18" charset="0"/>
              </a:rPr>
              <a:t>		3120410436		(</a:t>
            </a:r>
            <a:r>
              <a:rPr lang="en-US" dirty="0" err="1">
                <a:latin typeface="Times New Roman" panose="02020603050405020304" pitchFamily="18" charset="0"/>
                <a:cs typeface="Times New Roman" panose="02020603050405020304" pitchFamily="18" charset="0"/>
              </a:rPr>
              <a:t>Soạn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r>
              <a:rPr lang="en-US" dirty="0" err="1">
                <a:latin typeface="Times New Roman" panose="02020603050405020304" pitchFamily="18" charset="0"/>
                <a:cs typeface="Times New Roman" panose="02020603050405020304" pitchFamily="18" charset="0"/>
              </a:rPr>
              <a:t>Vũ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Thắng</a:t>
            </a:r>
            <a:r>
              <a:rPr lang="en-US" dirty="0">
                <a:latin typeface="Times New Roman" panose="02020603050405020304" pitchFamily="18" charset="0"/>
                <a:cs typeface="Times New Roman" panose="02020603050405020304" pitchFamily="18" charset="0"/>
              </a:rPr>
              <a:t> 		3120410487		(</a:t>
            </a:r>
            <a:r>
              <a:rPr lang="en-US" dirty="0" err="1">
                <a:latin typeface="Times New Roman" panose="02020603050405020304" pitchFamily="18" charset="0"/>
                <a:cs typeface="Times New Roman" panose="02020603050405020304" pitchFamily="18" charset="0"/>
              </a:rPr>
              <a:t>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Vi </a:t>
            </a:r>
            <a:r>
              <a:rPr lang="en-US" dirty="0" err="1">
                <a:latin typeface="Times New Roman" panose="02020603050405020304" pitchFamily="18" charset="0"/>
                <a:cs typeface="Times New Roman" panose="02020603050405020304" pitchFamily="18" charset="0"/>
              </a:rPr>
              <a:t>Đào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3120410125		(</a:t>
            </a:r>
            <a:r>
              <a:rPr lang="en-US" dirty="0" err="1">
                <a:latin typeface="Times New Roman" panose="02020603050405020304" pitchFamily="18" charset="0"/>
                <a:cs typeface="Times New Roman" panose="02020603050405020304" pitchFamily="18" charset="0"/>
              </a:rPr>
              <a:t>Soạn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Thảo</a:t>
            </a:r>
            <a:r>
              <a:rPr lang="en-US" dirty="0">
                <a:latin typeface="Times New Roman" panose="02020603050405020304" pitchFamily="18" charset="0"/>
                <a:cs typeface="Times New Roman" panose="02020603050405020304" pitchFamily="18" charset="0"/>
              </a:rPr>
              <a:t> Anh		3120410035		(</a:t>
            </a:r>
            <a:r>
              <a:rPr lang="en-US" dirty="0" err="1">
                <a:latin typeface="Times New Roman" panose="02020603050405020304" pitchFamily="18" charset="0"/>
                <a:cs typeface="Times New Roman" panose="02020603050405020304" pitchFamily="18" charset="0"/>
              </a:rPr>
              <a:t>Soạn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91368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9726-3942-4505-9177-D475E656872D}"/>
              </a:ext>
            </a:extLst>
          </p:cNvPr>
          <p:cNvSpPr>
            <a:spLocks noGrp="1"/>
          </p:cNvSpPr>
          <p:nvPr>
            <p:ph type="title"/>
          </p:nvPr>
        </p:nvSpPr>
        <p:spPr>
          <a:xfrm>
            <a:off x="1218501" y="252014"/>
            <a:ext cx="9754998" cy="1241227"/>
          </a:xfrm>
        </p:spPr>
        <p:txBody>
          <a:bodyPr>
            <a:normAutofit/>
          </a:bodyPr>
          <a:lstStyle/>
          <a:p>
            <a:r>
              <a:rPr lang="en-US" sz="2700" dirty="0">
                <a:solidFill>
                  <a:schemeClr val="bg1"/>
                </a:solidFill>
                <a:latin typeface="Times New Roman" panose="02020603050405020304" pitchFamily="18" charset="0"/>
                <a:cs typeface="Times New Roman" panose="02020603050405020304" pitchFamily="18" charset="0"/>
              </a:rPr>
              <a:t>III. </a:t>
            </a:r>
            <a:r>
              <a:rPr lang="en-US" sz="2700" dirty="0" err="1">
                <a:solidFill>
                  <a:schemeClr val="bg1"/>
                </a:solidFill>
                <a:latin typeface="Times New Roman" panose="02020603050405020304" pitchFamily="18" charset="0"/>
                <a:cs typeface="Times New Roman" panose="02020603050405020304" pitchFamily="18" charset="0"/>
              </a:rPr>
              <a:t>Các</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sản</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phẩm</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công</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nghệ</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thông</a:t>
            </a:r>
            <a:r>
              <a:rPr lang="en-US" sz="2700" dirty="0">
                <a:solidFill>
                  <a:schemeClr val="bg1"/>
                </a:solidFill>
                <a:latin typeface="Times New Roman" panose="02020603050405020304" pitchFamily="18" charset="0"/>
                <a:cs typeface="Times New Roman" panose="02020603050405020304" pitchFamily="18" charset="0"/>
              </a:rPr>
              <a:t> tin đ</a:t>
            </a:r>
            <a:r>
              <a:rPr lang="vi-VN" sz="2700" dirty="0">
                <a:solidFill>
                  <a:schemeClr val="bg1"/>
                </a:solidFill>
                <a:latin typeface="Times New Roman" panose="02020603050405020304" pitchFamily="18" charset="0"/>
                <a:cs typeface="Times New Roman" panose="02020603050405020304" pitchFamily="18" charset="0"/>
              </a:rPr>
              <a:t>ư</a:t>
            </a:r>
            <a:r>
              <a:rPr lang="en-US" sz="2700" dirty="0" err="1">
                <a:solidFill>
                  <a:schemeClr val="bg1"/>
                </a:solidFill>
                <a:latin typeface="Times New Roman" panose="02020603050405020304" pitchFamily="18" charset="0"/>
                <a:cs typeface="Times New Roman" panose="02020603050405020304" pitchFamily="18" charset="0"/>
              </a:rPr>
              <a:t>ợc</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bảo</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hộ</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theo</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quyền</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sở</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hữu</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công</a:t>
            </a:r>
            <a:r>
              <a:rPr lang="en-US" sz="2700" dirty="0">
                <a:solidFill>
                  <a:schemeClr val="bg1"/>
                </a:solidFill>
                <a:latin typeface="Times New Roman" panose="02020603050405020304" pitchFamily="18" charset="0"/>
                <a:cs typeface="Times New Roman" panose="02020603050405020304" pitchFamily="18" charset="0"/>
              </a:rPr>
              <a:t> </a:t>
            </a:r>
            <a:r>
              <a:rPr lang="en-US" sz="2700" dirty="0" err="1">
                <a:solidFill>
                  <a:schemeClr val="bg1"/>
                </a:solidFill>
                <a:latin typeface="Times New Roman" panose="02020603050405020304" pitchFamily="18" charset="0"/>
                <a:cs typeface="Times New Roman" panose="02020603050405020304" pitchFamily="18" charset="0"/>
              </a:rPr>
              <a:t>nghiệp</a:t>
            </a:r>
            <a:r>
              <a:rPr lang="en-US" sz="27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2EA65C45-A46D-41D8-981E-9C05B15E0D7F}"/>
              </a:ext>
            </a:extLst>
          </p:cNvPr>
          <p:cNvSpPr>
            <a:spLocks noGrp="1"/>
          </p:cNvSpPr>
          <p:nvPr>
            <p:ph sz="half" idx="1"/>
          </p:nvPr>
        </p:nvSpPr>
        <p:spPr>
          <a:xfrm>
            <a:off x="805343" y="1367405"/>
            <a:ext cx="10797776" cy="5364415"/>
          </a:xfrm>
        </p:spPr>
        <p:txBody>
          <a:bodyPr>
            <a:normAutofit/>
          </a:bodyPr>
          <a:lstStyle/>
          <a:p>
            <a:pPr marL="0" indent="0">
              <a:buNone/>
            </a:pPr>
            <a:r>
              <a:rPr lang="en-US" sz="2200" dirty="0">
                <a:solidFill>
                  <a:schemeClr val="bg1"/>
                </a:solidFill>
                <a:latin typeface="Times New Roman" panose="02020603050405020304" pitchFamily="18" charset="0"/>
                <a:cs typeface="Times New Roman" panose="02020603050405020304" pitchFamily="18" charset="0"/>
              </a:rPr>
              <a:t>1.Các </a:t>
            </a:r>
            <a:r>
              <a:rPr lang="en-US" sz="2200" dirty="0" err="1">
                <a:solidFill>
                  <a:schemeClr val="bg1"/>
                </a:solidFill>
                <a:latin typeface="Times New Roman" panose="02020603050405020304" pitchFamily="18" charset="0"/>
                <a:cs typeface="Times New Roman" panose="02020603050405020304" pitchFamily="18" charset="0"/>
              </a:rPr>
              <a:t>đối</a:t>
            </a:r>
            <a:r>
              <a:rPr lang="en-US" sz="2200" dirty="0">
                <a:solidFill>
                  <a:schemeClr val="bg1"/>
                </a:solidFill>
                <a:latin typeface="Times New Roman" panose="02020603050405020304" pitchFamily="18" charset="0"/>
                <a:cs typeface="Times New Roman" panose="02020603050405020304" pitchFamily="18" charset="0"/>
              </a:rPr>
              <a:t> t</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không</a:t>
            </a:r>
            <a:r>
              <a:rPr lang="en-US" sz="2200" dirty="0">
                <a:solidFill>
                  <a:schemeClr val="bg1"/>
                </a:solidFill>
                <a:latin typeface="Times New Roman" panose="02020603050405020304" pitchFamily="18" charset="0"/>
                <a:cs typeface="Times New Roman" panose="02020603050405020304" pitchFamily="18" charset="0"/>
              </a:rPr>
              <a:t> đ</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đăng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ký</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hộ</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sáng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chế</a:t>
            </a:r>
            <a:r>
              <a:rPr lang="en-US" sz="2200" dirty="0">
                <a:solidFill>
                  <a:schemeClr val="bg1"/>
                </a:solidFill>
                <a:latin typeface="Times New Roman" panose="02020603050405020304" pitchFamily="18" charset="0"/>
                <a:cs typeface="Times New Roman" panose="02020603050405020304" pitchFamily="18" charset="0"/>
              </a:rPr>
              <a:t> :</a:t>
            </a:r>
          </a:p>
          <a:p>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thuyết</a:t>
            </a:r>
            <a:r>
              <a:rPr lang="en-US" sz="2200" dirty="0">
                <a:latin typeface="Times New Roman" panose="02020603050405020304" pitchFamily="18" charset="0"/>
                <a:cs typeface="Times New Roman" panose="02020603050405020304" pitchFamily="18" charset="0"/>
              </a:rPr>
              <a:t> khoa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p>
          <a:p>
            <a:r>
              <a:rPr lang="en-US" sz="2200" dirty="0" err="1">
                <a:latin typeface="Times New Roman" panose="02020603050405020304" pitchFamily="18" charset="0"/>
                <a:cs typeface="Times New Roman" panose="02020603050405020304" pitchFamily="18" charset="0"/>
              </a:rPr>
              <a:t>Sơ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hoạch</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tắc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óc</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huấn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luyện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nuôi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trò</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a:t>
            </a:r>
            <a:r>
              <a:rPr lang="vi-VN" sz="2200" dirty="0">
                <a:latin typeface="Times New Roman" panose="02020603050405020304" pitchFamily="18" charset="0"/>
                <a:cs typeface="Times New Roman" panose="02020603050405020304" pitchFamily="18" charset="0"/>
              </a:rPr>
              <a:t>ơ</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máy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endParaRPr lang="en-US" sz="2200"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p>
          <a:p>
            <a:r>
              <a:rPr lang="en-US" sz="2200" dirty="0" err="1">
                <a:latin typeface="Times New Roman" panose="02020603050405020304" pitchFamily="18" charset="0"/>
                <a:cs typeface="Times New Roman" panose="02020603050405020304" pitchFamily="18" charset="0"/>
              </a:rPr>
              <a:t>Giải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mang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mỹ</a:t>
            </a:r>
            <a:endParaRPr lang="en-US" sz="2200"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Giống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p>
          <a:p>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mang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sinh</a:t>
            </a:r>
            <a:r>
              <a:rPr lang="en-US" sz="2200" dirty="0">
                <a:latin typeface="Times New Roman" panose="02020603050405020304" pitchFamily="18" charset="0"/>
                <a:cs typeface="Times New Roman" panose="02020603050405020304" pitchFamily="18" charset="0"/>
              </a:rPr>
              <a:t> </a:t>
            </a:r>
          </a:p>
          <a:p>
            <a:r>
              <a:rPr lang="en-US" sz="2200" dirty="0">
                <a:latin typeface="Times New Roman" panose="02020603050405020304" pitchFamily="18" charset="0"/>
                <a:cs typeface="Times New Roman" panose="02020603050405020304" pitchFamily="18" charset="0"/>
              </a:rPr>
              <a:t>Ph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phòng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ngừa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chuẩn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đoán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chữa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bệnh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ng</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7925071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arn(inVertical)">
                                      <p:cBhvr>
                                        <p:cTn id="30" dur="500"/>
                                        <p:tgtEl>
                                          <p:spTgt spid="3">
                                            <p:txEl>
                                              <p:pRg st="6" end="6"/>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arn(inVertical)">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764FBE-3A87-4211-9400-8B8E4FD2750C}"/>
              </a:ext>
            </a:extLst>
          </p:cNvPr>
          <p:cNvSpPr>
            <a:spLocks noGrp="1"/>
          </p:cNvSpPr>
          <p:nvPr>
            <p:ph sz="half" idx="1"/>
          </p:nvPr>
        </p:nvSpPr>
        <p:spPr>
          <a:xfrm>
            <a:off x="959255" y="864067"/>
            <a:ext cx="5419289" cy="5746458"/>
          </a:xfrm>
        </p:spPr>
        <p:txBody>
          <a:bodyPr/>
          <a:lstStyle/>
          <a:p>
            <a:pPr algn="just"/>
            <a:r>
              <a:rPr lang="en-US" dirty="0">
                <a:solidFill>
                  <a:schemeClr val="bg1"/>
                </a:solidFill>
                <a:latin typeface="Times New Roman" panose="02020603050405020304" pitchFamily="18" charset="0"/>
                <a:cs typeface="Times New Roman" panose="02020603050405020304" pitchFamily="18" charset="0"/>
              </a:rPr>
              <a:t>1.2 </a:t>
            </a:r>
            <a:r>
              <a:rPr lang="en-US" dirty="0" err="1">
                <a:solidFill>
                  <a:schemeClr val="bg1"/>
                </a:solidFill>
                <a:latin typeface="Times New Roman" panose="02020603050405020304" pitchFamily="18" charset="0"/>
                <a:cs typeface="Times New Roman" panose="02020603050405020304" pitchFamily="18" charset="0"/>
              </a:rPr>
              <a:t>Điều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chung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đối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với</a:t>
            </a:r>
            <a:r>
              <a:rPr lang="en-US" dirty="0">
                <a:solidFill>
                  <a:schemeClr val="bg1"/>
                </a:solidFill>
                <a:latin typeface="Times New Roman" panose="02020603050405020304" pitchFamily="18" charset="0"/>
                <a:cs typeface="Times New Roman" panose="02020603050405020304" pitchFamily="18" charset="0"/>
              </a:rPr>
              <a:t> sang </a:t>
            </a:r>
            <a:r>
              <a:rPr lang="en-US" dirty="0" err="1">
                <a:solidFill>
                  <a:schemeClr val="bg1"/>
                </a:solidFill>
                <a:latin typeface="Times New Roman" panose="02020603050405020304" pitchFamily="18" charset="0"/>
                <a:cs typeface="Times New Roman" panose="02020603050405020304" pitchFamily="18" charset="0"/>
              </a:rPr>
              <a:t>chế</a:t>
            </a:r>
            <a:r>
              <a:rPr lang="en-US" dirty="0">
                <a:solidFill>
                  <a:schemeClr val="bg1"/>
                </a:solidFill>
                <a:latin typeface="Times New Roman" panose="02020603050405020304" pitchFamily="18" charset="0"/>
                <a:cs typeface="Times New Roman" panose="02020603050405020304" pitchFamily="18" charset="0"/>
              </a:rPr>
              <a:t> đ</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ợc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bảo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hộ</a:t>
            </a:r>
            <a:r>
              <a:rPr lang="en-US" dirty="0">
                <a:solidFill>
                  <a:schemeClr val="bg1"/>
                </a:solidFill>
                <a:latin typeface="Times New Roman" panose="02020603050405020304" pitchFamily="18" charset="0"/>
                <a:cs typeface="Times New Roman" panose="02020603050405020304" pitchFamily="18" charset="0"/>
              </a:rPr>
              <a:t> </a:t>
            </a:r>
          </a:p>
          <a:p>
            <a:pPr algn="just"/>
            <a:r>
              <a:rPr lang="en-US" dirty="0">
                <a:solidFill>
                  <a:schemeClr val="bg1"/>
                </a:solidFill>
                <a:latin typeface="Times New Roman" panose="02020603050405020304" pitchFamily="18" charset="0"/>
                <a:cs typeface="Times New Roman" panose="02020603050405020304" pitchFamily="18" charset="0"/>
              </a:rPr>
              <a:t>a) </a:t>
            </a:r>
            <a:r>
              <a:rPr lang="en-US" dirty="0" err="1">
                <a:solidFill>
                  <a:schemeClr val="bg1"/>
                </a:solidFill>
                <a:latin typeface="Times New Roman" panose="02020603050405020304" pitchFamily="18" charset="0"/>
                <a:cs typeface="Times New Roman" panose="02020603050405020304" pitchFamily="18" charset="0"/>
              </a:rPr>
              <a:t>Khái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niệm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chế</a:t>
            </a:r>
            <a:r>
              <a:rPr lang="en-US" dirty="0">
                <a:solidFill>
                  <a:schemeClr val="bg1"/>
                </a:solidFill>
                <a:latin typeface="Times New Roman" panose="02020603050405020304" pitchFamily="18" charset="0"/>
                <a:cs typeface="Times New Roman" panose="02020603050405020304" pitchFamily="18" charset="0"/>
              </a:rPr>
              <a:t> :</a:t>
            </a:r>
          </a:p>
          <a:p>
            <a:pPr algn="just"/>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d</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nhằm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nhiên</a:t>
            </a:r>
            <a:r>
              <a:rPr lang="en-US" dirty="0">
                <a:latin typeface="Times New Roman" panose="02020603050405020304" pitchFamily="18" charset="0"/>
                <a:cs typeface="Times New Roman" panose="02020603050405020304" pitchFamily="18" charset="0"/>
              </a:rPr>
              <a:t> </a:t>
            </a:r>
          </a:p>
          <a:p>
            <a:endParaRPr lang="en-US" dirty="0"/>
          </a:p>
        </p:txBody>
      </p:sp>
      <p:pic>
        <p:nvPicPr>
          <p:cNvPr id="5" name="Picture 2" descr="nha sang che">
            <a:extLst>
              <a:ext uri="{FF2B5EF4-FFF2-40B4-BE49-F238E27FC236}">
                <a16:creationId xmlns:a16="http://schemas.microsoft.com/office/drawing/2014/main" id="{9877731F-3478-4AFF-BC98-2E7B4D7530F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12065" y="981513"/>
            <a:ext cx="4461290" cy="33459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86FA544-339B-45C1-8192-D82C33919EE5}"/>
              </a:ext>
            </a:extLst>
          </p:cNvPr>
          <p:cNvSpPr txBox="1"/>
          <p:nvPr/>
        </p:nvSpPr>
        <p:spPr>
          <a:xfrm>
            <a:off x="8096918" y="4427785"/>
            <a:ext cx="2053762" cy="338554"/>
          </a:xfrm>
          <a:prstGeom prst="rect">
            <a:avLst/>
          </a:prstGeom>
          <a:noFill/>
        </p:spPr>
        <p:txBody>
          <a:bodyPr wrap="square" rtlCol="0">
            <a:spAutoFit/>
          </a:bodyPr>
          <a:lstStyle/>
          <a:p>
            <a:r>
              <a:rPr lang="en-US" sz="1600" dirty="0" err="1">
                <a:latin typeface="Times New Roman" panose="02020603050405020304" pitchFamily="18" charset="0"/>
                <a:cs typeface="Times New Roman" panose="02020603050405020304" pitchFamily="18" charset="0"/>
              </a:rPr>
              <a:t>Sáng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máy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cấy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lúa</a:t>
            </a:r>
            <a:r>
              <a:rPr lang="en-US"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400818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2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A7A76A-55DA-4A76-B082-E235C2F1A3BC}"/>
              </a:ext>
            </a:extLst>
          </p:cNvPr>
          <p:cNvSpPr>
            <a:spLocks noGrp="1"/>
          </p:cNvSpPr>
          <p:nvPr>
            <p:ph sz="half" idx="1"/>
          </p:nvPr>
        </p:nvSpPr>
        <p:spPr>
          <a:xfrm>
            <a:off x="1192443" y="420685"/>
            <a:ext cx="10149473" cy="5787168"/>
          </a:xfrm>
        </p:spPr>
        <p:txBody>
          <a:bodyPr>
            <a:normAutofit/>
          </a:bodyPr>
          <a:lstStyle/>
          <a:p>
            <a:pPr marL="0" indent="0">
              <a:buNone/>
            </a:pPr>
            <a:r>
              <a:rPr lang="en-US" sz="2200" dirty="0">
                <a:solidFill>
                  <a:schemeClr val="bg1"/>
                </a:solidFill>
                <a:latin typeface="Times New Roman" panose="02020603050405020304" pitchFamily="18" charset="0"/>
                <a:cs typeface="Times New Roman" panose="02020603050405020304" pitchFamily="18" charset="0"/>
              </a:rPr>
              <a:t>b) </a:t>
            </a:r>
            <a:r>
              <a:rPr lang="en-US" sz="2200" dirty="0" err="1">
                <a:solidFill>
                  <a:schemeClr val="bg1"/>
                </a:solidFill>
                <a:latin typeface="Times New Roman" panose="02020603050405020304" pitchFamily="18" charset="0"/>
                <a:cs typeface="Times New Roman" panose="02020603050405020304" pitchFamily="18" charset="0"/>
              </a:rPr>
              <a:t>Điều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kiện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chung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với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sáng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chế</a:t>
            </a:r>
            <a:r>
              <a:rPr lang="en-US" sz="2200" dirty="0">
                <a:solidFill>
                  <a:schemeClr val="bg1"/>
                </a:solidFill>
                <a:latin typeface="Times New Roman" panose="02020603050405020304" pitchFamily="18" charset="0"/>
                <a:cs typeface="Times New Roman" panose="02020603050405020304" pitchFamily="18" charset="0"/>
              </a:rPr>
              <a:t> đ</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hộ</a:t>
            </a:r>
            <a:r>
              <a:rPr lang="en-US" sz="2200" dirty="0">
                <a:solidFill>
                  <a:schemeClr val="bg1"/>
                </a:solidFill>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Theo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58.Luật SHTT 2005</a:t>
            </a:r>
          </a:p>
          <a:p>
            <a:pPr marL="0" indent="0">
              <a:buNone/>
            </a:pPr>
            <a:r>
              <a:rPr lang="en-US" sz="2200" dirty="0">
                <a:latin typeface="Times New Roman" panose="02020603050405020304" pitchFamily="18" charset="0"/>
                <a:cs typeface="Times New Roman" panose="02020603050405020304" pitchFamily="18" charset="0"/>
              </a:rPr>
              <a:t>1.Sáng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d</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p>
          <a:p>
            <a:pPr marL="342900" indent="-342900">
              <a:buAutoNum type="alphaLcParenR"/>
            </a:pP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p>
          <a:p>
            <a:pPr marL="342900" indent="-342900">
              <a:buAutoNum type="alphaLcParenR"/>
            </a:pP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endParaRPr lang="en-US" sz="2200" dirty="0">
              <a:latin typeface="Times New Roman" panose="02020603050405020304" pitchFamily="18" charset="0"/>
              <a:cs typeface="Times New Roman" panose="02020603050405020304" pitchFamily="18" charset="0"/>
            </a:endParaRPr>
          </a:p>
          <a:p>
            <a:pPr marL="342900" indent="-342900">
              <a:buAutoNum type="alphaLcParenR"/>
            </a:pP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2.Sáng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d</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hiểu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a:t>
            </a:r>
          </a:p>
          <a:p>
            <a:pPr marL="342900" indent="-342900">
              <a:buAutoNum type="alphaLcParenR"/>
            </a:pP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p>
          <a:p>
            <a:pPr marL="342900" indent="-342900">
              <a:buAutoNum type="alphaLcParenR"/>
            </a:pP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pPr marL="342900" indent="-342900">
              <a:buAutoNum type="alphaLcParenR"/>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44249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arn(inVertical)">
                                      <p:cBhvr>
                                        <p:cTn id="30" dur="500"/>
                                        <p:tgtEl>
                                          <p:spTgt spid="3">
                                            <p:txEl>
                                              <p:pRg st="7" end="7"/>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arn(inVertical)">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970FD3D-ECD7-4B08-B735-8294CAA87604}"/>
              </a:ext>
            </a:extLst>
          </p:cNvPr>
          <p:cNvSpPr>
            <a:spLocks noGrp="1"/>
          </p:cNvSpPr>
          <p:nvPr>
            <p:ph sz="half" idx="2"/>
          </p:nvPr>
        </p:nvSpPr>
        <p:spPr>
          <a:xfrm>
            <a:off x="1065910" y="836218"/>
            <a:ext cx="8094868" cy="466757"/>
          </a:xfrm>
        </p:spPr>
        <p:txBody>
          <a:bodyPr>
            <a:noAutofit/>
          </a:bodyPr>
          <a:lstStyle/>
          <a:p>
            <a:pPr marL="0" indent="0">
              <a:buNone/>
            </a:pPr>
            <a:r>
              <a:rPr lang="en-US" sz="2200" dirty="0">
                <a:solidFill>
                  <a:schemeClr val="bg1"/>
                </a:solidFill>
                <a:latin typeface="Times New Roman" panose="02020603050405020304" pitchFamily="18" charset="0"/>
                <a:cs typeface="Times New Roman" panose="02020603050405020304" pitchFamily="18" charset="0"/>
              </a:rPr>
              <a:t>c) </a:t>
            </a:r>
            <a:r>
              <a:rPr lang="en-US" sz="2200" dirty="0" err="1">
                <a:solidFill>
                  <a:schemeClr val="bg1"/>
                </a:solidFill>
                <a:latin typeface="Times New Roman" panose="02020603050405020304" pitchFamily="18" charset="0"/>
                <a:cs typeface="Times New Roman" panose="02020603050405020304" pitchFamily="18" charset="0"/>
              </a:rPr>
              <a:t>Tìm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hiểu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về</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sản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phẩm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hộ</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sáng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chế</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và</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quy</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trình</a:t>
            </a:r>
            <a:r>
              <a:rPr lang="en-US" sz="2200" dirty="0">
                <a:solidFill>
                  <a:schemeClr val="bg1"/>
                </a:solidFill>
                <a:latin typeface="Times New Roman" panose="02020603050405020304" pitchFamily="18" charset="0"/>
                <a:cs typeface="Times New Roman" panose="02020603050405020304" pitchFamily="18" charset="0"/>
              </a:rPr>
              <a:t> :</a:t>
            </a:r>
          </a:p>
          <a:p>
            <a:endParaRPr lang="vi-VN" sz="2200"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0FA792C3-2B34-4300-B3B9-AA93F7F9A8C5}"/>
              </a:ext>
            </a:extLst>
          </p:cNvPr>
          <p:cNvSpPr>
            <a:spLocks noGrp="1"/>
          </p:cNvSpPr>
          <p:nvPr>
            <p:ph sz="quarter" idx="4"/>
          </p:nvPr>
        </p:nvSpPr>
        <p:spPr>
          <a:xfrm>
            <a:off x="983084" y="1437543"/>
            <a:ext cx="10225831" cy="4350860"/>
          </a:xfrm>
        </p:spPr>
        <p:txBody>
          <a:bodyPr>
            <a:noAutofit/>
          </a:bodyPr>
          <a:lstStyle/>
          <a:p>
            <a:pPr marL="0" indent="0" algn="just">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d</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máy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móc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bị</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linh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kiện,mạch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điện</a:t>
            </a:r>
            <a:r>
              <a:rPr lang="en-US" sz="2200" dirty="0">
                <a:latin typeface="Times New Roman" panose="02020603050405020304" pitchFamily="18" charset="0"/>
                <a:cs typeface="Times New Roman" panose="02020603050405020304" pitchFamily="18" charset="0"/>
              </a:rPr>
              <a:t> ,… )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tr</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ng </a:t>
            </a:r>
            <a:r>
              <a:rPr lang="en-US" sz="2200" dirty="0" err="1">
                <a:latin typeface="Times New Roman" panose="02020603050405020304" pitchFamily="18" charset="0"/>
                <a:cs typeface="Times New Roman" panose="02020603050405020304" pitchFamily="18" charset="0"/>
              </a:rPr>
              <a:t>bởi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dấu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co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nhằm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con ng</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d</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hay d</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p>
          <a:p>
            <a:pPr marL="0" indent="0" algn="just">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nghệ</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dự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xử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tr</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ng </a:t>
            </a:r>
            <a:r>
              <a:rPr lang="en-US" sz="2200" dirty="0" err="1">
                <a:latin typeface="Times New Roman" panose="02020603050405020304" pitchFamily="18" charset="0"/>
                <a:cs typeface="Times New Roman" panose="02020603050405020304" pitchFamily="18" charset="0"/>
              </a:rPr>
              <a:t>bởi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dấu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nhằm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đạt</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endParaRPr lang="en-US" sz="2200" dirty="0">
              <a:latin typeface="Times New Roman" panose="02020603050405020304" pitchFamily="18" charset="0"/>
              <a:cs typeface="Times New Roman" panose="02020603050405020304" pitchFamily="18" charset="0"/>
            </a:endParaRPr>
          </a:p>
          <a:p>
            <a:pPr algn="just"/>
            <a:endParaRPr lang="vi-V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2968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barn(inVertical)">
                                      <p:cBhvr>
                                        <p:cTn id="14" dur="500"/>
                                        <p:tgtEl>
                                          <p:spTgt spid="9">
                                            <p:txEl>
                                              <p:pRg st="0" end="0"/>
                                            </p:txEl>
                                          </p:spTgt>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arn(inVertical)">
                                      <p:cBhvr>
                                        <p:cTn id="1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B02E-12EB-4482-B7CE-436C0229F79C}"/>
              </a:ext>
            </a:extLst>
          </p:cNvPr>
          <p:cNvSpPr>
            <a:spLocks noGrp="1"/>
          </p:cNvSpPr>
          <p:nvPr>
            <p:ph type="title"/>
          </p:nvPr>
        </p:nvSpPr>
        <p:spPr>
          <a:xfrm>
            <a:off x="1219201" y="327515"/>
            <a:ext cx="8168080" cy="419105"/>
          </a:xfrm>
        </p:spPr>
        <p:txBody>
          <a:bodyPr>
            <a:noAutofit/>
          </a:bodyPr>
          <a:lstStyle/>
          <a:p>
            <a:r>
              <a:rPr lang="en-US" sz="2800" dirty="0">
                <a:solidFill>
                  <a:schemeClr val="bg1"/>
                </a:solidFill>
                <a:latin typeface="Times New Roman" panose="02020603050405020304" pitchFamily="18" charset="0"/>
                <a:cs typeface="Times New Roman" panose="02020603050405020304" pitchFamily="18" charset="0"/>
              </a:rPr>
              <a:t>2 .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biệt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sáng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minh</a:t>
            </a:r>
            <a:r>
              <a:rPr lang="en-US" sz="2800" dirty="0">
                <a:solidFill>
                  <a:schemeClr val="bg1"/>
                </a:solidFill>
                <a:latin typeface="Times New Roman" panose="02020603050405020304" pitchFamily="18" charset="0"/>
                <a:cs typeface="Times New Roman" panose="02020603050405020304" pitchFamily="18" charset="0"/>
              </a:rPr>
              <a:t> </a:t>
            </a:r>
          </a:p>
        </p:txBody>
      </p:sp>
      <p:graphicFrame>
        <p:nvGraphicFramePr>
          <p:cNvPr id="6" name="Content Placeholder 5">
            <a:extLst>
              <a:ext uri="{FF2B5EF4-FFF2-40B4-BE49-F238E27FC236}">
                <a16:creationId xmlns:a16="http://schemas.microsoft.com/office/drawing/2014/main" id="{64CFA417-9E7B-4CE0-8052-1C1D08B3A199}"/>
              </a:ext>
            </a:extLst>
          </p:cNvPr>
          <p:cNvGraphicFramePr>
            <a:graphicFrameLocks noGrp="1"/>
          </p:cNvGraphicFramePr>
          <p:nvPr>
            <p:ph sz="half" idx="1"/>
            <p:extLst>
              <p:ext uri="{D42A27DB-BD31-4B8C-83A1-F6EECF244321}">
                <p14:modId xmlns:p14="http://schemas.microsoft.com/office/powerpoint/2010/main" val="497279639"/>
              </p:ext>
            </p:extLst>
          </p:nvPr>
        </p:nvGraphicFramePr>
        <p:xfrm>
          <a:off x="721453" y="915260"/>
          <a:ext cx="10528184" cy="5536732"/>
        </p:xfrm>
        <a:graphic>
          <a:graphicData uri="http://schemas.openxmlformats.org/drawingml/2006/table">
            <a:tbl>
              <a:tblPr firstRow="1" bandRow="1">
                <a:tableStyleId>{5C22544A-7EE6-4342-B048-85BDC9FD1C3A}</a:tableStyleId>
              </a:tblPr>
              <a:tblGrid>
                <a:gridCol w="1450977">
                  <a:extLst>
                    <a:ext uri="{9D8B030D-6E8A-4147-A177-3AD203B41FA5}">
                      <a16:colId xmlns:a16="http://schemas.microsoft.com/office/drawing/2014/main" val="1566520613"/>
                    </a:ext>
                  </a:extLst>
                </a:gridCol>
                <a:gridCol w="4477610">
                  <a:extLst>
                    <a:ext uri="{9D8B030D-6E8A-4147-A177-3AD203B41FA5}">
                      <a16:colId xmlns:a16="http://schemas.microsoft.com/office/drawing/2014/main" val="1206977766"/>
                    </a:ext>
                  </a:extLst>
                </a:gridCol>
                <a:gridCol w="4599597">
                  <a:extLst>
                    <a:ext uri="{9D8B030D-6E8A-4147-A177-3AD203B41FA5}">
                      <a16:colId xmlns:a16="http://schemas.microsoft.com/office/drawing/2014/main" val="647253935"/>
                    </a:ext>
                  </a:extLst>
                </a:gridCol>
              </a:tblGrid>
              <a:tr h="430099">
                <a:tc>
                  <a:txBody>
                    <a:bodyPr/>
                    <a:lstStyle/>
                    <a:p>
                      <a:r>
                        <a:rPr lang="en-US" sz="2000" dirty="0" err="1">
                          <a:latin typeface="Times New Roman" panose="02020603050405020304" pitchFamily="18" charset="0"/>
                          <a:cs typeface="Times New Roman" panose="02020603050405020304" pitchFamily="18" charset="0"/>
                        </a:rPr>
                        <a:t>Tiêu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a:t>
                      </a:r>
                      <a:r>
                        <a:rPr lang="en-US" sz="2000" dirty="0">
                          <a:latin typeface="Times New Roman" panose="02020603050405020304" pitchFamily="18" charset="0"/>
                          <a:cs typeface="Times New Roman" panose="02020603050405020304" pitchFamily="18" charset="0"/>
                        </a:rPr>
                        <a:t> </a:t>
                      </a:r>
                    </a:p>
                  </a:txBody>
                  <a:tcPr/>
                </a:tc>
                <a:tc>
                  <a:txBody>
                    <a:bodyPr/>
                    <a:lstStyle/>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minh</a:t>
                      </a:r>
                      <a:r>
                        <a:rPr lang="en-US" sz="2000" dirty="0">
                          <a:latin typeface="Times New Roman" panose="02020603050405020304" pitchFamily="18" charset="0"/>
                          <a:cs typeface="Times New Roman" panose="02020603050405020304" pitchFamily="18" charset="0"/>
                        </a:rPr>
                        <a:t> </a:t>
                      </a:r>
                    </a:p>
                  </a:txBody>
                  <a:tcPr/>
                </a:tc>
                <a:tc>
                  <a:txBody>
                    <a:bodyPr/>
                    <a:lstStyle/>
                    <a:p>
                      <a:r>
                        <a:rPr lang="en-US" sz="2000" dirty="0" err="1">
                          <a:latin typeface="Times New Roman" panose="02020603050405020304" pitchFamily="18" charset="0"/>
                          <a:cs typeface="Times New Roman" panose="02020603050405020304" pitchFamily="18" charset="0"/>
                        </a:rPr>
                        <a:t>Sáng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1384449139"/>
                  </a:ext>
                </a:extLst>
              </a:tr>
              <a:tr h="3002224">
                <a:tc>
                  <a:txBody>
                    <a:bodyPr/>
                    <a:lstStyle/>
                    <a:p>
                      <a:r>
                        <a:rPr lang="en-US" sz="2000" dirty="0" err="1">
                          <a:latin typeface="Times New Roman" panose="02020603050405020304" pitchFamily="18" charset="0"/>
                          <a:cs typeface="Times New Roman" panose="02020603050405020304" pitchFamily="18" charset="0"/>
                        </a:rPr>
                        <a:t>Bản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chất</a:t>
                      </a:r>
                      <a:endParaRPr lang="en-US" sz="2000" dirty="0">
                        <a:latin typeface="Times New Roman" panose="02020603050405020304" pitchFamily="18" charset="0"/>
                        <a:cs typeface="Times New Roman" panose="02020603050405020304" pitchFamily="18" charset="0"/>
                      </a:endParaRPr>
                    </a:p>
                  </a:txBody>
                  <a:tcPr/>
                </a:tc>
                <a:tc>
                  <a:txBody>
                    <a:bodyPr/>
                    <a:lstStyle/>
                    <a:p>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Chỉ có trong lĩnh vực khoa học tự nhiên, đã tồn tại khách quan (không có tính mới), có khả năng áp dụng để giải thích thế giới, nhưng chưa thể áp dụng trực tiếp vào sản xuất hoặc đời sống mà phải thông qua các giải pháp kỹ thuật, nó không có giá trị thương mại</a:t>
                      </a:r>
                      <a:endParaRPr lang="en-US" sz="2000" dirty="0">
                        <a:latin typeface="Times New Roman" panose="02020603050405020304" pitchFamily="18" charset="0"/>
                        <a:cs typeface="Times New Roman" panose="02020603050405020304" pitchFamily="18" charset="0"/>
                      </a:endParaRPr>
                    </a:p>
                  </a:txBody>
                  <a:tcPr/>
                </a:tc>
                <a:tc>
                  <a:txBody>
                    <a:bodyPr/>
                    <a:lstStyle/>
                    <a:p>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Không tồn tại sẵn có trong tự nhiên mà phải nhờ quá trình đầu tư về tài chính, nhân lực mới có thể tạo ra có khả năng áp dụng trực tiếp vào sản xuất và đời sống. Sáng chế có ý nghĩa thương mại, trong thực tế người ta có thể mua, bán sáng chế (chuyển nhượng quyền sở hữu sáng chế) hoặc chuyển quyền sử dụng sáng chế.</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8589623"/>
                  </a:ext>
                </a:extLst>
              </a:tr>
              <a:tr h="2104409">
                <a:tc>
                  <a:txBody>
                    <a:bodyPr/>
                    <a:lstStyle/>
                    <a:p>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a:t>
                      </a:r>
                      <a:endParaRPr lang="en-US" sz="2000" dirty="0">
                        <a:latin typeface="Times New Roman" panose="02020603050405020304" pitchFamily="18" charset="0"/>
                        <a:cs typeface="Times New Roman" panose="02020603050405020304" pitchFamily="18" charset="0"/>
                      </a:endParaRPr>
                    </a:p>
                  </a:txBody>
                  <a:tcPr/>
                </a:tc>
                <a:tc>
                  <a:txBody>
                    <a:bodyPr/>
                    <a:lstStyle/>
                    <a:p>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Phát minh là đối tượng được bảo hộ quyền tác giả, không được bảo hộ về nội dung mà chỉ được bảo hộ hình thức.</a:t>
                      </a:r>
                      <a:endParaRPr lang="en-US" sz="2000" dirty="0">
                        <a:latin typeface="Times New Roman" panose="02020603050405020304" pitchFamily="18" charset="0"/>
                        <a:cs typeface="Times New Roman" panose="02020603050405020304" pitchFamily="18" charset="0"/>
                      </a:endParaRPr>
                    </a:p>
                  </a:txBody>
                  <a:tcPr/>
                </a:tc>
                <a:tc>
                  <a:txBody>
                    <a:bodyPr/>
                    <a:lstStyle/>
                    <a:p>
                      <a:r>
                        <a:rPr lang="vi-VN" sz="2000" b="0" i="0" kern="1200" dirty="0">
                          <a:solidFill>
                            <a:schemeClr val="dk1"/>
                          </a:solidFill>
                          <a:effectLst/>
                          <a:latin typeface="Times New Roman" panose="02020603050405020304" pitchFamily="18" charset="0"/>
                          <a:ea typeface="+mn-ea"/>
                          <a:cs typeface="Times New Roman" panose="02020603050405020304" pitchFamily="18" charset="0"/>
                        </a:rPr>
                        <a:t>Sáng chế là đối tượng được bảo hộ quyền sở hữu công nghiệp và được bảo hộ độc quyền về nội dung.</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2315952"/>
                  </a:ext>
                </a:extLst>
              </a:tr>
            </a:tbl>
          </a:graphicData>
        </a:graphic>
      </p:graphicFrame>
    </p:spTree>
    <p:extLst>
      <p:ext uri="{BB962C8B-B14F-4D97-AF65-F5344CB8AC3E}">
        <p14:creationId xmlns:p14="http://schemas.microsoft.com/office/powerpoint/2010/main" val="320112159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BEE635B-E174-4ABA-B07A-5CAC58942F0E}"/>
              </a:ext>
            </a:extLst>
          </p:cNvPr>
          <p:cNvGraphicFramePr>
            <a:graphicFrameLocks noGrp="1"/>
          </p:cNvGraphicFramePr>
          <p:nvPr>
            <p:ph sz="half" idx="1"/>
            <p:extLst>
              <p:ext uri="{D42A27DB-BD31-4B8C-83A1-F6EECF244321}">
                <p14:modId xmlns:p14="http://schemas.microsoft.com/office/powerpoint/2010/main" val="3626509341"/>
              </p:ext>
            </p:extLst>
          </p:nvPr>
        </p:nvGraphicFramePr>
        <p:xfrm>
          <a:off x="704675" y="276837"/>
          <a:ext cx="10234569" cy="6048462"/>
        </p:xfrm>
        <a:graphic>
          <a:graphicData uri="http://schemas.openxmlformats.org/drawingml/2006/table">
            <a:tbl>
              <a:tblPr firstRow="1" bandRow="1">
                <a:tableStyleId>{5C22544A-7EE6-4342-B048-85BDC9FD1C3A}</a:tableStyleId>
              </a:tblPr>
              <a:tblGrid>
                <a:gridCol w="1118487">
                  <a:extLst>
                    <a:ext uri="{9D8B030D-6E8A-4147-A177-3AD203B41FA5}">
                      <a16:colId xmlns:a16="http://schemas.microsoft.com/office/drawing/2014/main" val="238708632"/>
                    </a:ext>
                  </a:extLst>
                </a:gridCol>
                <a:gridCol w="4768285">
                  <a:extLst>
                    <a:ext uri="{9D8B030D-6E8A-4147-A177-3AD203B41FA5}">
                      <a16:colId xmlns:a16="http://schemas.microsoft.com/office/drawing/2014/main" val="491016511"/>
                    </a:ext>
                  </a:extLst>
                </a:gridCol>
                <a:gridCol w="4347797">
                  <a:extLst>
                    <a:ext uri="{9D8B030D-6E8A-4147-A177-3AD203B41FA5}">
                      <a16:colId xmlns:a16="http://schemas.microsoft.com/office/drawing/2014/main" val="2456388281"/>
                    </a:ext>
                  </a:extLst>
                </a:gridCol>
              </a:tblGrid>
              <a:tr h="3831597">
                <a:tc>
                  <a:txBody>
                    <a:bodyPr/>
                    <a:lstStyle/>
                    <a:p>
                      <a:r>
                        <a:rPr lang="en-US" dirty="0" err="1"/>
                        <a:t>Điều</a:t>
                      </a:r>
                      <a:r>
                        <a:rPr lang="en-US" dirty="0"/>
                        <a:t> </a:t>
                      </a:r>
                      <a:r>
                        <a:rPr lang="en-US" dirty="0" err="1"/>
                        <a:t>kiện</a:t>
                      </a:r>
                      <a:r>
                        <a:rPr lang="en-US" dirty="0"/>
                        <a:t> </a:t>
                      </a:r>
                      <a:r>
                        <a:rPr lang="en-US" dirty="0" err="1"/>
                        <a:t>bảo</a:t>
                      </a:r>
                      <a:r>
                        <a:rPr lang="en-US" dirty="0"/>
                        <a:t> </a:t>
                      </a:r>
                      <a:r>
                        <a:rPr lang="en-US" dirty="0" err="1"/>
                        <a:t>hộ</a:t>
                      </a:r>
                      <a:endParaRPr lang="en-US" dirty="0"/>
                    </a:p>
                  </a:txBody>
                  <a:tcPr/>
                </a:tc>
                <a:tc>
                  <a:txBody>
                    <a:bodyPr/>
                    <a:lstStyle/>
                    <a:p>
                      <a:r>
                        <a:rPr lang="vi-VN" sz="1800" b="0" i="0" kern="1200" dirty="0">
                          <a:solidFill>
                            <a:schemeClr val="lt1"/>
                          </a:solidFill>
                          <a:effectLst/>
                          <a:latin typeface="+mn-lt"/>
                          <a:ea typeface="+mn-ea"/>
                          <a:cs typeface="+mn-cs"/>
                        </a:rPr>
                        <a:t>Thỏa mãn các điều kiện được pháp luật quy định tại Điều 13 và Điều 14 Luật sở hữu trí tuệ về chủ thể và các loại hình tác phẩm được bảo hộ</a:t>
                      </a:r>
                      <a:endParaRPr lang="en-US" dirty="0"/>
                    </a:p>
                  </a:txBody>
                  <a:tcPr/>
                </a:tc>
                <a:tc>
                  <a:txBody>
                    <a:bodyPr/>
                    <a:lstStyle/>
                    <a:p>
                      <a:pPr fontAlgn="base"/>
                      <a:r>
                        <a:rPr lang="en-US" sz="1800" b="0" i="0" kern="1200" dirty="0">
                          <a:solidFill>
                            <a:schemeClr val="lt1"/>
                          </a:solidFill>
                          <a:effectLst/>
                          <a:latin typeface="+mn-lt"/>
                          <a:ea typeface="+mn-ea"/>
                          <a:cs typeface="+mn-cs"/>
                        </a:rPr>
                        <a:t>Sá</a:t>
                      </a:r>
                      <a:r>
                        <a:rPr lang="vi-VN" sz="1800" b="0" i="0" kern="1200" dirty="0">
                          <a:solidFill>
                            <a:schemeClr val="lt1"/>
                          </a:solidFill>
                          <a:effectLst/>
                          <a:latin typeface="+mn-lt"/>
                          <a:ea typeface="+mn-ea"/>
                          <a:cs typeface="+mn-cs"/>
                        </a:rPr>
                        <a:t>ng chế được bảo hộ quyền sở hữu công nghiệp khi đáp ứng các điều kiện quy định tại Điều 58 Luật sở hữu trí tuệ sđ, bs 2009, đó là:– Có tính mới (so với thế giới).</a:t>
                      </a:r>
                    </a:p>
                    <a:p>
                      <a:pPr fontAlgn="base"/>
                      <a:r>
                        <a:rPr lang="vi-VN" sz="1800" b="0" i="0" kern="1200" dirty="0">
                          <a:solidFill>
                            <a:schemeClr val="lt1"/>
                          </a:solidFill>
                          <a:effectLst/>
                          <a:latin typeface="+mn-lt"/>
                          <a:ea typeface="+mn-ea"/>
                          <a:cs typeface="+mn-cs"/>
                        </a:rPr>
                        <a:t>– Có trình độ sáng tạo</a:t>
                      </a:r>
                    </a:p>
                    <a:p>
                      <a:pPr fontAlgn="base"/>
                      <a:r>
                        <a:rPr lang="vi-VN" sz="1800" b="0" i="0" kern="1200" dirty="0">
                          <a:solidFill>
                            <a:schemeClr val="lt1"/>
                          </a:solidFill>
                          <a:effectLst/>
                          <a:latin typeface="+mn-lt"/>
                          <a:ea typeface="+mn-ea"/>
                          <a:cs typeface="+mn-cs"/>
                        </a:rPr>
                        <a:t>– Có khả năng áp dụng công nghiệp.</a:t>
                      </a:r>
                    </a:p>
                    <a:p>
                      <a:pPr fontAlgn="base"/>
                      <a:r>
                        <a:rPr lang="vi-VN" sz="1800" b="0" i="0" kern="1200" dirty="0">
                          <a:solidFill>
                            <a:schemeClr val="lt1"/>
                          </a:solidFill>
                          <a:effectLst/>
                          <a:latin typeface="+mn-lt"/>
                          <a:ea typeface="+mn-ea"/>
                          <a:cs typeface="+mn-cs"/>
                        </a:rPr>
                        <a:t>Tính mới là một trong những tiêu chí hàng đầu của sáng chế (phát minh không có tiêu chí này). Như vậy, một sáng chế không sử dụng tình trạng kỹ thuật đã biết.</a:t>
                      </a:r>
                    </a:p>
                    <a:p>
                      <a:endParaRPr lang="en-US" dirty="0"/>
                    </a:p>
                  </a:txBody>
                  <a:tcPr/>
                </a:tc>
                <a:extLst>
                  <a:ext uri="{0D108BD9-81ED-4DB2-BD59-A6C34878D82A}">
                    <a16:rowId xmlns:a16="http://schemas.microsoft.com/office/drawing/2014/main" val="1851199961"/>
                  </a:ext>
                </a:extLst>
              </a:tr>
              <a:tr h="2216865">
                <a:tc>
                  <a:txBody>
                    <a:bodyPr/>
                    <a:lstStyle/>
                    <a:p>
                      <a:r>
                        <a:rPr lang="en-US" dirty="0" err="1"/>
                        <a:t>Ví</a:t>
                      </a:r>
                      <a:r>
                        <a:rPr lang="en-US" dirty="0"/>
                        <a:t> </a:t>
                      </a:r>
                      <a:r>
                        <a:rPr lang="en-US" dirty="0" err="1"/>
                        <a:t>dụ</a:t>
                      </a:r>
                      <a:r>
                        <a:rPr lang="en-US" dirty="0"/>
                        <a:t> </a:t>
                      </a:r>
                    </a:p>
                  </a:txBody>
                  <a:tcPr/>
                </a:tc>
                <a:tc>
                  <a:txBody>
                    <a:bodyPr/>
                    <a:lstStyle/>
                    <a:p>
                      <a:r>
                        <a:rPr lang="vi-VN" sz="1800" b="0" i="0" kern="1200" dirty="0">
                          <a:solidFill>
                            <a:schemeClr val="dk1"/>
                          </a:solidFill>
                          <a:effectLst/>
                          <a:latin typeface="+mn-lt"/>
                          <a:ea typeface="+mn-ea"/>
                          <a:cs typeface="+mn-cs"/>
                        </a:rPr>
                        <a:t>Archimède phát minh định luật sức nâng của nước, Newton phát minh định luật vạn vật hấp dẫn, Nguyễn Văn Hiệu phát minh định luật bất biến tiết diện của các quá trình sinh hạt…</a:t>
                      </a:r>
                      <a:endParaRPr lang="en-US" dirty="0"/>
                    </a:p>
                  </a:txBody>
                  <a:tcPr/>
                </a:tc>
                <a:tc>
                  <a:txBody>
                    <a:bodyPr/>
                    <a:lstStyle/>
                    <a:p>
                      <a:r>
                        <a:rPr lang="en-US" sz="1800" b="0" i="0" kern="1200" dirty="0">
                          <a:solidFill>
                            <a:schemeClr val="dk1"/>
                          </a:solidFill>
                          <a:effectLst/>
                          <a:latin typeface="+mn-lt"/>
                          <a:ea typeface="+mn-ea"/>
                          <a:cs typeface="+mn-cs"/>
                        </a:rPr>
                        <a:t>Alfred Nobel </a:t>
                      </a:r>
                      <a:r>
                        <a:rPr lang="en-US" sz="1800" b="0" i="0" kern="1200" dirty="0" err="1">
                          <a:solidFill>
                            <a:schemeClr val="dk1"/>
                          </a:solidFill>
                          <a:effectLst/>
                          <a:latin typeface="+mn-lt"/>
                          <a:ea typeface="+mn-ea"/>
                          <a:cs typeface="+mn-cs"/>
                        </a:rPr>
                        <a:t>sáng</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chế</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công</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thức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thuốc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nổ</a:t>
                      </a:r>
                      <a:r>
                        <a:rPr lang="en-US" sz="1800" b="0" i="0" kern="1200" dirty="0">
                          <a:solidFill>
                            <a:schemeClr val="dk1"/>
                          </a:solidFill>
                          <a:effectLst/>
                          <a:latin typeface="+mn-lt"/>
                          <a:ea typeface="+mn-ea"/>
                          <a:cs typeface="+mn-cs"/>
                        </a:rPr>
                        <a:t> TNT, </a:t>
                      </a:r>
                      <a:r>
                        <a:rPr lang="en-US" sz="1800" b="0" i="0" kern="1200" dirty="0" err="1">
                          <a:solidFill>
                            <a:schemeClr val="dk1"/>
                          </a:solidFill>
                          <a:effectLst/>
                          <a:latin typeface="+mn-lt"/>
                          <a:ea typeface="+mn-ea"/>
                          <a:cs typeface="+mn-cs"/>
                        </a:rPr>
                        <a:t>nhằm</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mục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đích</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phục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vụ</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cho</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quá</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trình</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khai</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mỏ</a:t>
                      </a:r>
                      <a:endParaRPr lang="en-US" dirty="0"/>
                    </a:p>
                  </a:txBody>
                  <a:tcPr/>
                </a:tc>
                <a:extLst>
                  <a:ext uri="{0D108BD9-81ED-4DB2-BD59-A6C34878D82A}">
                    <a16:rowId xmlns:a16="http://schemas.microsoft.com/office/drawing/2014/main" val="3469704172"/>
                  </a:ext>
                </a:extLst>
              </a:tr>
            </a:tbl>
          </a:graphicData>
        </a:graphic>
      </p:graphicFrame>
    </p:spTree>
    <p:extLst>
      <p:ext uri="{BB962C8B-B14F-4D97-AF65-F5344CB8AC3E}">
        <p14:creationId xmlns:p14="http://schemas.microsoft.com/office/powerpoint/2010/main" val="16053822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8A2F-1BD5-4263-BC87-A54838FDF8D3}"/>
              </a:ext>
            </a:extLst>
          </p:cNvPr>
          <p:cNvSpPr>
            <a:spLocks noGrp="1"/>
          </p:cNvSpPr>
          <p:nvPr>
            <p:ph type="title"/>
          </p:nvPr>
        </p:nvSpPr>
        <p:spPr>
          <a:xfrm>
            <a:off x="794157" y="383301"/>
            <a:ext cx="10603685" cy="822121"/>
          </a:xfrm>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3. </a:t>
            </a:r>
            <a:r>
              <a:rPr lang="en-US" sz="2800" dirty="0" err="1">
                <a:solidFill>
                  <a:schemeClr val="bg1"/>
                </a:solidFill>
                <a:latin typeface="Times New Roman" panose="02020603050405020304" pitchFamily="18" charset="0"/>
                <a:cs typeface="Times New Roman" panose="02020603050405020304" pitchFamily="18" charset="0"/>
              </a:rPr>
              <a:t>Xác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lập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quyền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hữu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nghiệp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đối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sáng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chế</a:t>
            </a:r>
            <a:r>
              <a:rPr lang="en-US" sz="28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0748746-EAF3-4256-9293-15E2BB83C32B}"/>
              </a:ext>
            </a:extLst>
          </p:cNvPr>
          <p:cNvSpPr>
            <a:spLocks noGrp="1"/>
          </p:cNvSpPr>
          <p:nvPr>
            <p:ph sz="half" idx="1"/>
          </p:nvPr>
        </p:nvSpPr>
        <p:spPr>
          <a:xfrm>
            <a:off x="780176" y="998290"/>
            <a:ext cx="6425627" cy="3849394"/>
          </a:xfrm>
        </p:spPr>
        <p:txBody>
          <a:bodyPr/>
          <a:lstStyle/>
          <a:p>
            <a:pPr marL="0" indent="0" algn="just">
              <a:buNone/>
            </a:pPr>
            <a:r>
              <a:rPr lang="en-US" dirty="0">
                <a:solidFill>
                  <a:schemeClr val="bg1"/>
                </a:solidFill>
                <a:latin typeface="Times New Roman" panose="02020603050405020304" pitchFamily="18" charset="0"/>
                <a:cs typeface="Times New Roman" panose="02020603050405020304" pitchFamily="18" charset="0"/>
              </a:rPr>
              <a:t>3.1 </a:t>
            </a:r>
            <a:r>
              <a:rPr lang="en-US" dirty="0" err="1">
                <a:solidFill>
                  <a:schemeClr val="bg1"/>
                </a:solidFill>
                <a:latin typeface="Times New Roman" panose="02020603050405020304" pitchFamily="18" charset="0"/>
                <a:cs typeface="Times New Roman" panose="02020603050405020304" pitchFamily="18" charset="0"/>
              </a:rPr>
              <a:t>Thiết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kế</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bố</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mạch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tích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hợp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bán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dẫn</a:t>
            </a:r>
            <a:r>
              <a:rPr lang="en-US" dirty="0">
                <a:solidFill>
                  <a:schemeClr val="bg1"/>
                </a:solidFill>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Mạch</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tích</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hợp</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bán</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dẫn</a:t>
            </a:r>
            <a:r>
              <a:rPr lang="en-US" dirty="0">
                <a:solidFill>
                  <a:srgbClr val="FFFF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d</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nhằm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IC, chip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mạch</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p>
          <a:p>
            <a:pPr marL="0" indent="0" algn="just">
              <a:buNone/>
            </a:pPr>
            <a:endParaRPr lang="en-US" dirty="0"/>
          </a:p>
        </p:txBody>
      </p:sp>
      <p:pic>
        <p:nvPicPr>
          <p:cNvPr id="2050" name="Picture 2" descr="Mạch tích hợp bán dẫn là gì? - Đăng ký bảo hộ thương hiệu">
            <a:extLst>
              <a:ext uri="{FF2B5EF4-FFF2-40B4-BE49-F238E27FC236}">
                <a16:creationId xmlns:a16="http://schemas.microsoft.com/office/drawing/2014/main" id="{146575E9-5DAD-4040-8C8B-79FDC164B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989" y="2053767"/>
            <a:ext cx="4181554" cy="20907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B1DA5F-B6BF-44E9-8268-5C923CDEAF8E}"/>
              </a:ext>
            </a:extLst>
          </p:cNvPr>
          <p:cNvSpPr txBox="1"/>
          <p:nvPr/>
        </p:nvSpPr>
        <p:spPr>
          <a:xfrm>
            <a:off x="780176" y="4863309"/>
            <a:ext cx="10226180" cy="1200329"/>
          </a:xfrm>
          <a:prstGeom prst="rect">
            <a:avLst/>
          </a:prstGeom>
          <a:noFill/>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Vậy</a:t>
            </a:r>
            <a:r>
              <a:rPr lang="en-US" sz="2400" dirty="0">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thiết</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kế</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bố</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trí</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mạch</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tích</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hợp</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bán</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err="1">
                <a:solidFill>
                  <a:srgbClr val="FFFF00"/>
                </a:solidFill>
                <a:latin typeface="Times New Roman" panose="02020603050405020304" pitchFamily="18" charset="0"/>
                <a:cs typeface="Times New Roman" panose="02020603050405020304" pitchFamily="18" charset="0"/>
              </a:rPr>
              <a:t>dẫn</a:t>
            </a:r>
            <a:r>
              <a:rPr lang="en-US" sz="2400" dirty="0">
                <a:solidFill>
                  <a:srgbClr val="FFFF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trí</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4 </a:t>
            </a:r>
            <a:r>
              <a:rPr lang="en-US" sz="2400" dirty="0" err="1">
                <a:latin typeface="Times New Roman" panose="02020603050405020304" pitchFamily="18" charset="0"/>
                <a:cs typeface="Times New Roman" panose="02020603050405020304" pitchFamily="18" charset="0"/>
              </a:rPr>
              <a:t>luật</a:t>
            </a:r>
            <a:r>
              <a:rPr lang="en-US" sz="2400" dirty="0">
                <a:latin typeface="Times New Roman" panose="02020603050405020304" pitchFamily="18" charset="0"/>
                <a:cs typeface="Times New Roman" panose="02020603050405020304" pitchFamily="18" charset="0"/>
              </a:rPr>
              <a:t> SHTT 2005)</a:t>
            </a:r>
          </a:p>
        </p:txBody>
      </p:sp>
    </p:spTree>
    <p:extLst>
      <p:ext uri="{BB962C8B-B14F-4D97-AF65-F5344CB8AC3E}">
        <p14:creationId xmlns:p14="http://schemas.microsoft.com/office/powerpoint/2010/main" val="18599079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arn(inVertical)">
                                      <p:cBhvr>
                                        <p:cTn id="18" dur="500"/>
                                        <p:tgtEl>
                                          <p:spTgt spid="3">
                                            <p:txEl>
                                              <p:pRg st="1" end="1"/>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randombar(horizontal)">
                                      <p:cBhvr>
                                        <p:cTn id="2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4E3A74-E75C-46DA-BE5C-F0A4EDC5B61E}"/>
              </a:ext>
            </a:extLst>
          </p:cNvPr>
          <p:cNvSpPr>
            <a:spLocks noGrp="1"/>
          </p:cNvSpPr>
          <p:nvPr>
            <p:ph sz="half" idx="1"/>
          </p:nvPr>
        </p:nvSpPr>
        <p:spPr>
          <a:xfrm>
            <a:off x="1065402" y="738230"/>
            <a:ext cx="9764785" cy="5838737"/>
          </a:xfrm>
        </p:spPr>
        <p:txBody>
          <a:bodyPr>
            <a:normAutofit/>
          </a:bodyPr>
          <a:lstStyle/>
          <a:p>
            <a:pPr marL="0" indent="0">
              <a:buNone/>
            </a:pPr>
            <a:r>
              <a:rPr lang="en-US" sz="2200" dirty="0" err="1">
                <a:solidFill>
                  <a:schemeClr val="bg1"/>
                </a:solidFill>
                <a:latin typeface="Times New Roman" panose="02020603050405020304" pitchFamily="18" charset="0"/>
                <a:cs typeface="Times New Roman" panose="02020603050405020304" pitchFamily="18" charset="0"/>
              </a:rPr>
              <a:t>Điều</a:t>
            </a:r>
            <a:r>
              <a:rPr lang="en-US" sz="2200" dirty="0">
                <a:solidFill>
                  <a:schemeClr val="bg1"/>
                </a:solidFill>
                <a:latin typeface="Times New Roman" panose="02020603050405020304" pitchFamily="18" charset="0"/>
                <a:cs typeface="Times New Roman" panose="02020603050405020304" pitchFamily="18" charset="0"/>
              </a:rPr>
              <a:t> 68.Điều </a:t>
            </a:r>
            <a:r>
              <a:rPr lang="en-US" sz="2200" dirty="0" err="1">
                <a:solidFill>
                  <a:schemeClr val="bg1"/>
                </a:solidFill>
                <a:latin typeface="Times New Roman" panose="02020603050405020304" pitchFamily="18" charset="0"/>
                <a:cs typeface="Times New Roman" panose="02020603050405020304" pitchFamily="18" charset="0"/>
              </a:rPr>
              <a:t>kiện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chung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đối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với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thiết</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kế</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bố</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trí</a:t>
            </a:r>
            <a:r>
              <a:rPr lang="en-US" sz="2200" dirty="0">
                <a:solidFill>
                  <a:schemeClr val="bg1"/>
                </a:solidFill>
                <a:latin typeface="Times New Roman" panose="02020603050405020304" pitchFamily="18" charset="0"/>
                <a:cs typeface="Times New Roman" panose="02020603050405020304" pitchFamily="18" charset="0"/>
              </a:rPr>
              <a:t> đ</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hộ</a:t>
            </a:r>
            <a:endParaRPr lang="en-US" sz="2200" dirty="0">
              <a:solidFill>
                <a:schemeClr val="bg1"/>
              </a:solidFill>
              <a:latin typeface="Times New Roman" panose="02020603050405020304" pitchFamily="18" charset="0"/>
              <a:cs typeface="Times New Roman" panose="02020603050405020304" pitchFamily="18" charset="0"/>
            </a:endParaRPr>
          </a:p>
          <a:p>
            <a:pPr marL="0" indent="0">
              <a:buNone/>
            </a:pP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1.Có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gốc</a:t>
            </a:r>
            <a:r>
              <a:rPr lang="en-US" sz="22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2.Có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err="1">
                <a:solidFill>
                  <a:schemeClr val="bg1"/>
                </a:solidFill>
                <a:latin typeface="Times New Roman" panose="02020603050405020304" pitchFamily="18" charset="0"/>
                <a:cs typeface="Times New Roman" panose="02020603050405020304" pitchFamily="18" charset="0"/>
              </a:rPr>
              <a:t>Điều</a:t>
            </a:r>
            <a:r>
              <a:rPr lang="en-US" sz="2200" dirty="0">
                <a:solidFill>
                  <a:schemeClr val="bg1"/>
                </a:solidFill>
                <a:latin typeface="Times New Roman" panose="02020603050405020304" pitchFamily="18" charset="0"/>
                <a:cs typeface="Times New Roman" panose="02020603050405020304" pitchFamily="18" charset="0"/>
              </a:rPr>
              <a:t> 69.Đối t</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không</a:t>
            </a:r>
            <a:r>
              <a:rPr lang="en-US" sz="2200" dirty="0">
                <a:solidFill>
                  <a:schemeClr val="bg1"/>
                </a:solidFill>
                <a:latin typeface="Times New Roman" panose="02020603050405020304" pitchFamily="18" charset="0"/>
                <a:cs typeface="Times New Roman" panose="02020603050405020304" pitchFamily="18" charset="0"/>
              </a:rPr>
              <a:t> đ</a:t>
            </a:r>
            <a:r>
              <a:rPr lang="vi-VN" sz="2200" dirty="0">
                <a:solidFill>
                  <a:schemeClr val="bg1"/>
                </a:solidFill>
                <a:latin typeface="Times New Roman" panose="02020603050405020304" pitchFamily="18" charset="0"/>
                <a:cs typeface="Times New Roman" panose="02020603050405020304" pitchFamily="18" charset="0"/>
              </a:rPr>
              <a:t>ư</a:t>
            </a:r>
            <a:r>
              <a:rPr lang="en-US" sz="2200" dirty="0" err="1">
                <a:solidFill>
                  <a:schemeClr val="bg1"/>
                </a:solidFill>
                <a:latin typeface="Times New Roman" panose="02020603050405020304" pitchFamily="18" charset="0"/>
                <a:cs typeface="Times New Roman" panose="02020603050405020304" pitchFamily="18" charset="0"/>
              </a:rPr>
              <a:t>ợc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hộ</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với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danh</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nghĩa</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thiết</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kế</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bố</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trí</a:t>
            </a:r>
            <a:r>
              <a:rPr lang="en-US" sz="2200" dirty="0">
                <a:solidFill>
                  <a:schemeClr val="bg1"/>
                </a:solidFill>
                <a:latin typeface="Times New Roman" panose="02020603050405020304" pitchFamily="18" charset="0"/>
                <a:cs typeface="Times New Roman" panose="02020603050405020304" pitchFamily="18" charset="0"/>
              </a:rPr>
              <a:t> </a:t>
            </a:r>
          </a:p>
          <a:p>
            <a:pPr marL="0" indent="0">
              <a:buNone/>
            </a:pP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t</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1.Nguyên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bởi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2.Thông tin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mềm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17534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C04D-57AE-409C-8917-A3B62CA7C47D}"/>
              </a:ext>
            </a:extLst>
          </p:cNvPr>
          <p:cNvSpPr>
            <a:spLocks noGrp="1"/>
          </p:cNvSpPr>
          <p:nvPr>
            <p:ph type="title"/>
          </p:nvPr>
        </p:nvSpPr>
        <p:spPr>
          <a:xfrm>
            <a:off x="1227591" y="201336"/>
            <a:ext cx="6943287" cy="964734"/>
          </a:xfrm>
        </p:spPr>
        <p:txBody>
          <a:bodyPr/>
          <a:lstStyle/>
          <a:p>
            <a:r>
              <a:rPr lang="en-US" dirty="0" err="1">
                <a:solidFill>
                  <a:schemeClr val="bg1"/>
                </a:solidFill>
                <a:latin typeface="Times New Roman" panose="02020603050405020304" pitchFamily="18" charset="0"/>
                <a:cs typeface="Times New Roman" panose="02020603050405020304" pitchFamily="18" charset="0"/>
              </a:rPr>
              <a:t>Tính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nguyên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gốc</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3DFD0F-2275-4116-B85D-31CB21862BB5}"/>
              </a:ext>
            </a:extLst>
          </p:cNvPr>
          <p:cNvSpPr>
            <a:spLocks noGrp="1"/>
          </p:cNvSpPr>
          <p:nvPr>
            <p:ph sz="half" idx="1"/>
          </p:nvPr>
        </p:nvSpPr>
        <p:spPr>
          <a:xfrm>
            <a:off x="802546" y="1224793"/>
            <a:ext cx="10586907" cy="5259897"/>
          </a:xfrm>
        </p:spPr>
        <p:txBody>
          <a:bodyPr>
            <a:normAutofit/>
          </a:bodyPr>
          <a:lstStyle/>
          <a:p>
            <a:pPr marL="0" indent="0" algn="just">
              <a:buNone/>
            </a:pPr>
            <a:r>
              <a:rPr lang="en-US" sz="2200" dirty="0" err="1">
                <a:solidFill>
                  <a:schemeClr val="bg1"/>
                </a:solidFill>
                <a:latin typeface="Times New Roman" panose="02020603050405020304" pitchFamily="18" charset="0"/>
                <a:cs typeface="Times New Roman" panose="02020603050405020304" pitchFamily="18" charset="0"/>
              </a:rPr>
              <a:t>Thiết</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kế</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bố</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trí</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a:t>
            </a:r>
          </a:p>
          <a:p>
            <a:pPr marL="0" indent="0" algn="just">
              <a:buNone/>
            </a:pPr>
            <a:r>
              <a:rPr lang="en-US" sz="2200" dirty="0">
                <a:latin typeface="Times New Roman" panose="02020603050405020304" pitchFamily="18" charset="0"/>
                <a:cs typeface="Times New Roman" panose="02020603050405020304" pitchFamily="18" charset="0"/>
              </a:rPr>
              <a:t>a)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lao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mình</a:t>
            </a:r>
            <a:r>
              <a:rPr lang="en-US" sz="2200" dirty="0">
                <a:latin typeface="Times New Roman" panose="02020603050405020304" pitchFamily="18" charset="0"/>
                <a:cs typeface="Times New Roman" panose="02020603050405020304" pitchFamily="18" charset="0"/>
              </a:rPr>
              <a:t> lao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óc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chép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tr</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p>
          <a:p>
            <a:pPr marL="0" indent="0" algn="just">
              <a:buNone/>
            </a:pPr>
            <a:r>
              <a:rPr lang="en-US" sz="2200" dirty="0">
                <a:latin typeface="Times New Roman" panose="02020603050405020304" pitchFamily="18" charset="0"/>
                <a:cs typeface="Times New Roman" panose="02020603050405020304" pitchFamily="18" charset="0"/>
              </a:rPr>
              <a:t>b) </a:t>
            </a:r>
            <a:r>
              <a:rPr lang="en-US" sz="2200" dirty="0" err="1">
                <a:latin typeface="Times New Roman" panose="02020603050405020304" pitchFamily="18" charset="0"/>
                <a:cs typeface="Times New Roman" panose="02020603050405020304" pitchFamily="18" charset="0"/>
              </a:rPr>
              <a:t>Chưa</a:t>
            </a:r>
            <a:r>
              <a:rPr lang="en-US" sz="2200" dirty="0">
                <a:latin typeface="Times New Roman" panose="02020603050405020304" pitchFamily="18" charset="0"/>
                <a:cs typeface="Times New Roman" panose="02020603050405020304" pitchFamily="18" charset="0"/>
              </a:rPr>
              <a:t> đ</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ng</a:t>
            </a:r>
            <a:r>
              <a:rPr lang="vi-VN" sz="2200" dirty="0">
                <a:latin typeface="Times New Roman" panose="02020603050405020304" pitchFamily="18" charset="0"/>
                <a:cs typeface="Times New Roman" panose="02020603050405020304" pitchFamily="18" charset="0"/>
              </a:rPr>
              <a:t>ư</a:t>
            </a:r>
            <a:r>
              <a:rPr lang="en-US" sz="2200" dirty="0" err="1">
                <a:latin typeface="Times New Roman" panose="02020603050405020304" pitchFamily="18" charset="0"/>
                <a:cs typeface="Times New Roman" panose="02020603050405020304" pitchFamily="18" charset="0"/>
              </a:rPr>
              <a:t>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điểm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a:t>
            </a:r>
          </a:p>
          <a:p>
            <a:pPr marL="0" indent="0" algn="just">
              <a:buNone/>
            </a:pPr>
            <a:r>
              <a:rPr lang="en-US" sz="2200" dirty="0">
                <a:latin typeface="Times New Roman" panose="02020603050405020304" pitchFamily="18" charset="0"/>
                <a:cs typeface="Times New Roman" panose="02020603050405020304" pitchFamily="18" charset="0"/>
              </a:rPr>
              <a:t>-&gt;</a:t>
            </a:r>
            <a:r>
              <a:rPr lang="en-US" sz="2200" dirty="0" err="1">
                <a:latin typeface="Times New Roman" panose="02020603050405020304" pitchFamily="18" charset="0"/>
                <a:cs typeface="Times New Roman" panose="02020603050405020304" pitchFamily="18" charset="0"/>
              </a:rPr>
              <a:t>Yêu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yêu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,song </a:t>
            </a:r>
            <a:r>
              <a:rPr lang="en-US" sz="2200" dirty="0" err="1">
                <a:latin typeface="Times New Roman" panose="02020603050405020304" pitchFamily="18" charset="0"/>
                <a:cs typeface="Times New Roman" panose="02020603050405020304" pitchFamily="18" charset="0"/>
              </a:rPr>
              <a:t>cũng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ở </a:t>
            </a:r>
            <a:r>
              <a:rPr lang="en-US" sz="2200" dirty="0" err="1">
                <a:latin typeface="Times New Roman" panose="02020603050405020304" pitchFamily="18" charset="0"/>
                <a:cs typeface="Times New Roman" panose="02020603050405020304" pitchFamily="18" charset="0"/>
              </a:rPr>
              <a:t>mức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cao</a:t>
            </a:r>
            <a:r>
              <a:rPr lang="en-US" sz="2200" dirty="0">
                <a:latin typeface="Times New Roman" panose="02020603050405020304" pitchFamily="18" charset="0"/>
                <a:cs typeface="Times New Roman" panose="02020603050405020304" pitchFamily="18" charset="0"/>
              </a:rPr>
              <a:t> h</a:t>
            </a:r>
            <a:r>
              <a:rPr lang="vi-VN" sz="2200" dirty="0">
                <a:latin typeface="Times New Roman" panose="02020603050405020304" pitchFamily="18" charset="0"/>
                <a:cs typeface="Times New Roman" panose="02020603050405020304" pitchFamily="18" charset="0"/>
              </a:rPr>
              <a:t>ơ</a:t>
            </a:r>
            <a:r>
              <a:rPr lang="en-US" sz="2200" dirty="0">
                <a:latin typeface="Times New Roman" panose="02020603050405020304" pitchFamily="18" charset="0"/>
                <a:cs typeface="Times New Roman" panose="02020603050405020304" pitchFamily="18" charset="0"/>
              </a:rPr>
              <a:t>n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a:t>
            </a:r>
            <a:r>
              <a:rPr lang="en-US" sz="2200" dirty="0">
                <a:latin typeface="Times New Roman" panose="02020603050405020304" pitchFamily="18" charset="0"/>
                <a:cs typeface="Times New Roman" panose="02020603050405020304" pitchFamily="18" charset="0"/>
              </a:rPr>
              <a:t> </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185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BE33-B50D-480F-AB6D-A77681070DD0}"/>
              </a:ext>
            </a:extLst>
          </p:cNvPr>
          <p:cNvSpPr>
            <a:spLocks noGrp="1"/>
          </p:cNvSpPr>
          <p:nvPr>
            <p:ph type="title"/>
          </p:nvPr>
        </p:nvSpPr>
        <p:spPr>
          <a:xfrm>
            <a:off x="931687" y="350071"/>
            <a:ext cx="9905998" cy="1478570"/>
          </a:xfrm>
        </p:spPr>
        <p:txBody>
          <a:bodyPr/>
          <a:lstStyle/>
          <a:p>
            <a:r>
              <a:rPr lang="en-US" dirty="0" err="1">
                <a:solidFill>
                  <a:schemeClr val="bg1"/>
                </a:solidFill>
                <a:latin typeface="Times New Roman" panose="02020603050405020304" pitchFamily="18" charset="0"/>
                <a:cs typeface="Times New Roman" panose="02020603050405020304" pitchFamily="18" charset="0"/>
              </a:rPr>
              <a:t>Tính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mại</a:t>
            </a:r>
            <a:r>
              <a:rPr lang="en-US"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DD55E407-3933-445C-9F57-F88FC2AD67F0}"/>
              </a:ext>
            </a:extLst>
          </p:cNvPr>
          <p:cNvSpPr>
            <a:spLocks noGrp="1"/>
          </p:cNvSpPr>
          <p:nvPr>
            <p:ph sz="half" idx="1"/>
          </p:nvPr>
        </p:nvSpPr>
        <p:spPr>
          <a:xfrm>
            <a:off x="856185" y="1536421"/>
            <a:ext cx="10404128" cy="5040548"/>
          </a:xfrm>
        </p:spPr>
        <p:txBody>
          <a:bodyPr>
            <a:normAutofit/>
          </a:bodyPr>
          <a:lstStyle/>
          <a:p>
            <a:pPr algn="just"/>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ơ</a:t>
            </a:r>
            <a:r>
              <a:rPr lang="en-US" dirty="0">
                <a:latin typeface="Times New Roman" panose="02020603050405020304" pitchFamily="18" charset="0"/>
                <a:cs typeface="Times New Roman" panose="02020603050405020304" pitchFamily="18" charset="0"/>
              </a:rPr>
              <a:t>n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nhằm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kì</a:t>
            </a:r>
            <a:r>
              <a:rPr lang="en-US" dirty="0">
                <a:latin typeface="Times New Roman" panose="02020603050405020304" pitchFamily="18" charset="0"/>
                <a:cs typeface="Times New Roman" panose="02020603050405020304" pitchFamily="18" charset="0"/>
              </a:rPr>
              <a:t> n</a:t>
            </a:r>
            <a:r>
              <a:rPr lang="vi-VN" dirty="0">
                <a:latin typeface="Times New Roman" panose="02020603050405020304" pitchFamily="18" charset="0"/>
                <a:cs typeface="Times New Roman" panose="02020603050405020304" pitchFamily="18" charset="0"/>
              </a:rPr>
              <a:t>ơ</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p>
          <a:p>
            <a:pPr algn="just"/>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a:t>
            </a:r>
            <a:r>
              <a:rPr lang="vi-VN" dirty="0">
                <a:latin typeface="Times New Roman" panose="02020603050405020304" pitchFamily="18" charset="0"/>
                <a:cs typeface="Times New Roman" panose="02020603050405020304" pitchFamily="18" charset="0"/>
              </a:rPr>
              <a:t>ư</a:t>
            </a:r>
            <a:r>
              <a:rPr lang="en-US" dirty="0">
                <a:latin typeface="Times New Roman" panose="02020603050405020304" pitchFamily="18" charset="0"/>
                <a:cs typeface="Times New Roman" panose="02020603050405020304" pitchFamily="18" charset="0"/>
              </a:rPr>
              <a:t>a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n</a:t>
            </a:r>
            <a:r>
              <a:rPr lang="vi-VN" dirty="0">
                <a:latin typeface="Times New Roman" panose="02020603050405020304" pitchFamily="18" charset="0"/>
                <a:cs typeface="Times New Roman" panose="02020603050405020304" pitchFamily="18" charset="0"/>
              </a:rPr>
              <a:t>ơ</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tr</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nộp</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ơ</a:t>
            </a:r>
            <a:r>
              <a:rPr lang="en-US" dirty="0">
                <a:latin typeface="Times New Roman" panose="02020603050405020304" pitchFamily="18" charset="0"/>
                <a:cs typeface="Times New Roman" panose="02020603050405020304" pitchFamily="18" charset="0"/>
              </a:rPr>
              <a:t>n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p>
          <a:p>
            <a:pPr algn="just"/>
            <a:endParaRPr lang="en-US" sz="2200" dirty="0"/>
          </a:p>
        </p:txBody>
      </p:sp>
    </p:spTree>
    <p:extLst>
      <p:ext uri="{BB962C8B-B14F-4D97-AF65-F5344CB8AC3E}">
        <p14:creationId xmlns:p14="http://schemas.microsoft.com/office/powerpoint/2010/main" val="1702161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E8F7D-6472-447B-886D-C16196C33ADA}"/>
              </a:ext>
            </a:extLst>
          </p:cNvPr>
          <p:cNvSpPr>
            <a:spLocks noGrp="1"/>
          </p:cNvSpPr>
          <p:nvPr>
            <p:ph type="title"/>
          </p:nvPr>
        </p:nvSpPr>
        <p:spPr>
          <a:xfrm>
            <a:off x="1435027" y="392529"/>
            <a:ext cx="4660973" cy="1081836"/>
          </a:xfrm>
        </p:spPr>
        <p:txBody>
          <a:bodyPr/>
          <a:lstStyle/>
          <a:p>
            <a:r>
              <a:rPr lang="en-US" dirty="0" err="1">
                <a:solidFill>
                  <a:schemeClr val="bg1"/>
                </a:solidFill>
                <a:latin typeface="Times New Roman" panose="02020603050405020304" pitchFamily="18" charset="0"/>
                <a:cs typeface="Times New Roman" panose="02020603050405020304" pitchFamily="18" charset="0"/>
              </a:rPr>
              <a:t>Nội</a:t>
            </a:r>
            <a:r>
              <a:rPr lang="en-US" dirty="0">
                <a:solidFill>
                  <a:schemeClr val="bg1"/>
                </a:solidFill>
                <a:latin typeface="Times New Roman" panose="02020603050405020304" pitchFamily="18" charset="0"/>
                <a:cs typeface="Times New Roman" panose="02020603050405020304" pitchFamily="18" charset="0"/>
              </a:rPr>
              <a:t> dung </a:t>
            </a:r>
            <a:r>
              <a:rPr lang="en-US" dirty="0" err="1">
                <a:solidFill>
                  <a:schemeClr val="bg1"/>
                </a:solidFill>
                <a:latin typeface="Times New Roman" panose="02020603050405020304" pitchFamily="18" charset="0"/>
                <a:cs typeface="Times New Roman" panose="02020603050405020304" pitchFamily="18" charset="0"/>
              </a:rPr>
              <a:t>chủ</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đề</a:t>
            </a:r>
            <a:r>
              <a:rPr lang="en-US"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E860B7FB-AB3D-4FB6-BB9C-8D2AB6E434D4}"/>
              </a:ext>
            </a:extLst>
          </p:cNvPr>
          <p:cNvSpPr>
            <a:spLocks noGrp="1"/>
          </p:cNvSpPr>
          <p:nvPr>
            <p:ph idx="1"/>
          </p:nvPr>
        </p:nvSpPr>
        <p:spPr>
          <a:xfrm>
            <a:off x="1002535" y="1474365"/>
            <a:ext cx="10102467" cy="4551862"/>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I .</a:t>
            </a:r>
            <a:r>
              <a:rPr lang="en-US" dirty="0" err="1">
                <a:latin typeface="Times New Roman" panose="02020603050405020304" pitchFamily="18" charset="0"/>
                <a:cs typeface="Times New Roman" panose="02020603050405020304" pitchFamily="18" charset="0"/>
              </a:rPr>
              <a:t>Khái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III.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endParaRPr lang="en-US"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sym typeface="+mn-ea"/>
              </a:rPr>
              <a:t>IV.Những</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vụ</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kiện</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nổi</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tiếng</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trên</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thế</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giới</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tranh</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chấp</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về</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quyền</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sở</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hữu</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công</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nghiệp</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giữa</a:t>
            </a:r>
            <a:r>
              <a:rPr lang="en-US" dirty="0">
                <a:latin typeface="Times New Roman" panose="02020603050405020304" pitchFamily="18" charset="0"/>
                <a:cs typeface="Times New Roman" panose="02020603050405020304" pitchFamily="18" charset="0"/>
                <a:sym typeface="+mn-ea"/>
              </a:rPr>
              <a:t> Apple </a:t>
            </a:r>
            <a:r>
              <a:rPr lang="en-US" dirty="0" err="1">
                <a:latin typeface="Times New Roman" panose="02020603050405020304" pitchFamily="18" charset="0"/>
                <a:cs typeface="Times New Roman" panose="02020603050405020304" pitchFamily="18" charset="0"/>
                <a:sym typeface="+mn-ea"/>
              </a:rPr>
              <a:t>và</a:t>
            </a:r>
            <a:r>
              <a:rPr lang="en-US" dirty="0">
                <a:latin typeface="Times New Roman" panose="02020603050405020304" pitchFamily="18" charset="0"/>
                <a:cs typeface="Times New Roman" panose="02020603050405020304" pitchFamily="18" charset="0"/>
                <a:sym typeface="+mn-ea"/>
              </a:rPr>
              <a:t> Samsung</a:t>
            </a:r>
          </a:p>
          <a:p>
            <a:pPr marL="0" indent="0">
              <a:buNone/>
            </a:pPr>
            <a:r>
              <a:rPr lang="en-US" dirty="0" err="1">
                <a:latin typeface="Times New Roman" panose="02020603050405020304" pitchFamily="18" charset="0"/>
                <a:cs typeface="Times New Roman" panose="02020603050405020304" pitchFamily="18" charset="0"/>
              </a:rPr>
              <a:t>V.Phân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tiễn</a:t>
            </a:r>
            <a:r>
              <a:rPr lang="en-US" dirty="0">
                <a:latin typeface="Times New Roman" panose="02020603050405020304" pitchFamily="18" charset="0"/>
                <a:cs typeface="Times New Roman" panose="02020603050405020304" pitchFamily="18" charset="0"/>
              </a:rPr>
              <a:t> </a:t>
            </a:r>
            <a:endParaRPr lang="en-US" dirty="0"/>
          </a:p>
        </p:txBody>
      </p:sp>
    </p:spTree>
    <p:extLst>
      <p:ext uri="{BB962C8B-B14F-4D97-AF65-F5344CB8AC3E}">
        <p14:creationId xmlns:p14="http://schemas.microsoft.com/office/powerpoint/2010/main" val="1934522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A6C2-04D1-45CC-9AB7-19EF08A0256C}"/>
              </a:ext>
            </a:extLst>
          </p:cNvPr>
          <p:cNvSpPr>
            <a:spLocks noGrp="1"/>
          </p:cNvSpPr>
          <p:nvPr>
            <p:ph type="title"/>
          </p:nvPr>
        </p:nvSpPr>
        <p:spPr>
          <a:xfrm>
            <a:off x="1143001" y="327515"/>
            <a:ext cx="9905998" cy="1090224"/>
          </a:xfrm>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3.2 </a:t>
            </a:r>
            <a:r>
              <a:rPr lang="en-US" sz="2800" dirty="0" err="1">
                <a:solidFill>
                  <a:schemeClr val="bg1"/>
                </a:solidFill>
                <a:latin typeface="Times New Roman" panose="02020603050405020304" pitchFamily="18" charset="0"/>
                <a:cs typeface="Times New Roman" panose="02020603050405020304" pitchFamily="18" charset="0"/>
              </a:rPr>
              <a:t>Bí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mật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doanh</a:t>
            </a:r>
            <a:r>
              <a:rPr lang="en-US" sz="28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5556D1EC-2C76-44EB-A220-53D123C3583A}"/>
              </a:ext>
            </a:extLst>
          </p:cNvPr>
          <p:cNvSpPr>
            <a:spLocks noGrp="1"/>
          </p:cNvSpPr>
          <p:nvPr>
            <p:ph sz="half" idx="1"/>
          </p:nvPr>
        </p:nvSpPr>
        <p:spPr>
          <a:xfrm>
            <a:off x="1007543" y="1279426"/>
            <a:ext cx="4472209" cy="2429926"/>
          </a:xfrm>
        </p:spPr>
        <p:txBody>
          <a:bodyPr>
            <a:normAutofit/>
          </a:bodyPr>
          <a:lstStyle/>
          <a:p>
            <a:pPr algn="just"/>
            <a:r>
              <a:rPr lang="vi-VN" sz="2200" dirty="0">
                <a:solidFill>
                  <a:srgbClr val="FFFF00"/>
                </a:solidFill>
                <a:latin typeface="+mj-lt"/>
              </a:rPr>
              <a:t>Bí mật kinh doanh </a:t>
            </a:r>
            <a:r>
              <a:rPr lang="vi-VN" sz="2200" dirty="0">
                <a:latin typeface="+mj-lt"/>
              </a:rPr>
              <a:t>là thông tin thu được từ hoạt động đầu tư tài chính, trí tuệ chưa được bộc lộ và có khả năng sử dụng trong kinh doanh</a:t>
            </a:r>
            <a:endParaRPr lang="en-US" sz="2200" dirty="0">
              <a:latin typeface="+mj-lt"/>
            </a:endParaRPr>
          </a:p>
        </p:txBody>
      </p:sp>
      <p:pic>
        <p:nvPicPr>
          <p:cNvPr id="4098" name="Picture 2" descr="Bí Mật Kinh Doanh Là Gì? Bảo Vệ Bí Mật Kinh Doanh Như Thế Nào?">
            <a:extLst>
              <a:ext uri="{FF2B5EF4-FFF2-40B4-BE49-F238E27FC236}">
                <a16:creationId xmlns:a16="http://schemas.microsoft.com/office/drawing/2014/main" id="{13C52026-718A-4609-B18A-21FBF3EB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3880" y="509475"/>
            <a:ext cx="5234451" cy="306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Content Placeholder 2">
            <a:extLst>
              <a:ext uri="{FF2B5EF4-FFF2-40B4-BE49-F238E27FC236}">
                <a16:creationId xmlns:a16="http://schemas.microsoft.com/office/drawing/2014/main" id="{FEC6F0B5-F256-403E-82BC-FEA8B61AF340}"/>
              </a:ext>
            </a:extLst>
          </p:cNvPr>
          <p:cNvSpPr txBox="1">
            <a:spLocks/>
          </p:cNvSpPr>
          <p:nvPr/>
        </p:nvSpPr>
        <p:spPr>
          <a:xfrm>
            <a:off x="1075272" y="4282966"/>
            <a:ext cx="10041456" cy="16250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vi-VN" sz="2200" dirty="0">
                <a:latin typeface="+mj-lt"/>
              </a:rPr>
              <a:t>Bí mật kinh doanh có thể liên quan đến các loại thông tin khác nhau như kỹ thuật và khoa học (công thức sản xuất, cấu tạo kỹ thuật, mã máy tính, dữ liệu thử nghiệm…)</a:t>
            </a:r>
            <a:r>
              <a:rPr lang="en-US" sz="2200" dirty="0">
                <a:latin typeface="+mj-lt"/>
              </a:rPr>
              <a:t>,</a:t>
            </a:r>
            <a:r>
              <a:rPr lang="vi-VN" sz="2200" dirty="0">
                <a:latin typeface="+mj-lt"/>
              </a:rPr>
              <a:t>thương mại (danh sách khách hàng, chiến lược tiếp thị…)</a:t>
            </a:r>
            <a:r>
              <a:rPr lang="en-US" sz="2200" dirty="0">
                <a:latin typeface="+mj-lt"/>
              </a:rPr>
              <a:t>,</a:t>
            </a:r>
            <a:r>
              <a:rPr lang="vi-VN" sz="2200" dirty="0">
                <a:latin typeface="+mj-lt"/>
              </a:rPr>
              <a:t>tài chính (cơ cấu giá, danh mục giá…) </a:t>
            </a:r>
            <a:endParaRPr lang="en-US" sz="2200" dirty="0">
              <a:latin typeface="+mj-lt"/>
            </a:endParaRPr>
          </a:p>
          <a:p>
            <a:pPr algn="just"/>
            <a:endParaRPr lang="en-US" sz="2200" dirty="0"/>
          </a:p>
        </p:txBody>
      </p:sp>
    </p:spTree>
    <p:extLst>
      <p:ext uri="{BB962C8B-B14F-4D97-AF65-F5344CB8AC3E}">
        <p14:creationId xmlns:p14="http://schemas.microsoft.com/office/powerpoint/2010/main" val="3360614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circle(in)">
                                      <p:cBhvr>
                                        <p:cTn id="21"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3454-A1E5-4D5A-BC8F-AC0C3D3A9D18}"/>
              </a:ext>
            </a:extLst>
          </p:cNvPr>
          <p:cNvSpPr>
            <a:spLocks noGrp="1"/>
          </p:cNvSpPr>
          <p:nvPr>
            <p:ph type="title"/>
          </p:nvPr>
        </p:nvSpPr>
        <p:spPr>
          <a:xfrm>
            <a:off x="1107696" y="668669"/>
            <a:ext cx="5332095" cy="1103861"/>
          </a:xfrm>
        </p:spPr>
        <p:txBody>
          <a:bodyPr>
            <a:normAutofit/>
          </a:bodyPr>
          <a:lstStyle/>
          <a:p>
            <a:r>
              <a:rPr lang="en-US" sz="2800" dirty="0" err="1">
                <a:solidFill>
                  <a:schemeClr val="bg1"/>
                </a:solidFill>
                <a:latin typeface="Times New Roman" panose="02020603050405020304" pitchFamily="18" charset="0"/>
                <a:cs typeface="Times New Roman" panose="02020603050405020304" pitchFamily="18" charset="0"/>
              </a:rPr>
              <a:t>Điều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kiện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bảo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hộ</a:t>
            </a:r>
            <a:r>
              <a:rPr lang="en-US" sz="28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2DF0117F-B851-40B0-BA08-820FE1953FDF}"/>
              </a:ext>
            </a:extLst>
          </p:cNvPr>
          <p:cNvSpPr>
            <a:spLocks noGrp="1"/>
          </p:cNvSpPr>
          <p:nvPr>
            <p:ph sz="half" idx="1"/>
          </p:nvPr>
        </p:nvSpPr>
        <p:spPr>
          <a:xfrm>
            <a:off x="763905" y="2534711"/>
            <a:ext cx="4878389" cy="3541714"/>
          </a:xfrm>
        </p:spPr>
        <p:txBody>
          <a:bodyPr>
            <a:normAutofit/>
          </a:bodyPr>
          <a:lstStyle/>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6F1B5D33-779A-4E15-87E0-FD9A9C061114}"/>
              </a:ext>
            </a:extLst>
          </p:cNvPr>
          <p:cNvSpPr>
            <a:spLocks noGrp="1"/>
          </p:cNvSpPr>
          <p:nvPr>
            <p:ph sz="half" idx="2"/>
          </p:nvPr>
        </p:nvSpPr>
        <p:spPr>
          <a:xfrm>
            <a:off x="1107696" y="1588761"/>
            <a:ext cx="9976608" cy="4930274"/>
          </a:xfrm>
        </p:spPr>
        <p:txBody>
          <a:bodyPr>
            <a:normAutofit/>
          </a:bodyPr>
          <a:lstStyle/>
          <a:p>
            <a:pPr marL="0" indent="0" algn="just">
              <a:buNone/>
            </a:pPr>
            <a:r>
              <a:rPr lang="en-US" sz="2200" dirty="0" err="1">
                <a:solidFill>
                  <a:srgbClr val="FFFF00"/>
                </a:solidFill>
                <a:latin typeface="Times New Roman" panose="02020603050405020304" pitchFamily="18" charset="0"/>
                <a:cs typeface="Times New Roman" panose="02020603050405020304" pitchFamily="18" charset="0"/>
              </a:rPr>
              <a:t>Gồm</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các</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điều</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kiện</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sau</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đây</a:t>
            </a:r>
            <a:r>
              <a:rPr lang="en-US" sz="2200" dirty="0">
                <a:solidFill>
                  <a:srgbClr val="FFFF00"/>
                </a:solidFill>
                <a:latin typeface="Times New Roman" panose="02020603050405020304" pitchFamily="18" charset="0"/>
                <a:cs typeface="Times New Roman" panose="02020603050405020304" pitchFamily="18" charset="0"/>
              </a:rPr>
              <a:t> :</a:t>
            </a:r>
          </a:p>
          <a:p>
            <a:pPr marL="0" indent="0" algn="just">
              <a:buNone/>
            </a:pPr>
            <a:r>
              <a:rPr lang="vi-VN" sz="2200" dirty="0">
                <a:latin typeface="Times New Roman" panose="02020603050405020304" pitchFamily="18" charset="0"/>
                <a:cs typeface="Times New Roman" panose="02020603050405020304" pitchFamily="18" charset="0"/>
              </a:rPr>
              <a:t>1. Không phải là hiểu biết thông thường và không dễ dàng có được</a:t>
            </a:r>
            <a:r>
              <a:rPr lang="en-US" sz="2200" dirty="0">
                <a:latin typeface="Times New Roman" panose="02020603050405020304" pitchFamily="18" charset="0"/>
                <a:cs typeface="Times New Roman" panose="02020603050405020304" pitchFamily="18" charset="0"/>
              </a:rPr>
              <a:t>.</a:t>
            </a:r>
          </a:p>
          <a:p>
            <a:pPr marL="0" indent="0" algn="just">
              <a:buNone/>
            </a:pPr>
            <a:r>
              <a:rPr lang="vi-VN" sz="2200" dirty="0">
                <a:latin typeface="Times New Roman" panose="02020603050405020304" pitchFamily="18" charset="0"/>
                <a:cs typeface="Times New Roman" panose="02020603050405020304" pitchFamily="18" charset="0"/>
              </a:rPr>
              <a:t>2. Khi được sử dụng trong kinh doanh sẽ tạo cho người nắm giữ bí mật kinh doanh lợi thế so với người không nắm giữ hoặc không sử dụng bí mật kinh doanh đó</a:t>
            </a:r>
            <a:r>
              <a:rPr lang="en-US" sz="2200" dirty="0">
                <a:latin typeface="Times New Roman" panose="02020603050405020304" pitchFamily="18" charset="0"/>
                <a:cs typeface="Times New Roman" panose="02020603050405020304" pitchFamily="18" charset="0"/>
              </a:rPr>
              <a:t>.</a:t>
            </a:r>
          </a:p>
          <a:p>
            <a:pPr marL="0" indent="0" algn="just">
              <a:buNone/>
            </a:pPr>
            <a:r>
              <a:rPr lang="vi-VN" sz="2200" dirty="0">
                <a:latin typeface="Times New Roman" panose="02020603050405020304" pitchFamily="18" charset="0"/>
                <a:cs typeface="Times New Roman" panose="02020603050405020304" pitchFamily="18" charset="0"/>
              </a:rPr>
              <a:t> 3. Được chủ sở hữu bảo mật bằng các biện pháp cần thiết để bí mật kinh doanh đó không bị bộc lộ và không dễ dàng tiếp cận được</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360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C06A-86DF-4B17-BF23-5E46C2B8744B}"/>
              </a:ext>
            </a:extLst>
          </p:cNvPr>
          <p:cNvSpPr>
            <a:spLocks noGrp="1"/>
          </p:cNvSpPr>
          <p:nvPr>
            <p:ph type="title"/>
          </p:nvPr>
        </p:nvSpPr>
        <p:spPr>
          <a:xfrm>
            <a:off x="975719" y="417888"/>
            <a:ext cx="7717361" cy="1302560"/>
          </a:xfrm>
        </p:spPr>
        <p:txBody>
          <a:bodyPr>
            <a:normAutofit/>
          </a:bodyPr>
          <a:lstStyle/>
          <a:p>
            <a:r>
              <a:rPr lang="en-US" sz="2800" dirty="0" err="1">
                <a:solidFill>
                  <a:schemeClr val="bg1"/>
                </a:solidFill>
                <a:latin typeface="Times New Roman" panose="02020603050405020304" pitchFamily="18" charset="0"/>
                <a:cs typeface="Times New Roman" panose="02020603050405020304" pitchFamily="18" charset="0"/>
              </a:rPr>
              <a:t>Biện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pháp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chính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để</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bảo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vệ</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mật</a:t>
            </a:r>
            <a:r>
              <a:rPr lang="en-US" sz="28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FD9C5C8C-2B24-45CB-B7C8-1D7E32602529}"/>
              </a:ext>
            </a:extLst>
          </p:cNvPr>
          <p:cNvSpPr>
            <a:spLocks noGrp="1"/>
          </p:cNvSpPr>
          <p:nvPr>
            <p:ph sz="half" idx="1"/>
          </p:nvPr>
        </p:nvSpPr>
        <p:spPr>
          <a:xfrm>
            <a:off x="713572" y="1661020"/>
            <a:ext cx="5544615" cy="3713351"/>
          </a:xfrm>
        </p:spPr>
        <p:txBody>
          <a:bodyPr>
            <a:normAutofit/>
          </a:bodyPr>
          <a:lstStyle/>
          <a:p>
            <a:pPr algn="just"/>
            <a:r>
              <a:rPr lang="vi-VN" sz="2200" dirty="0">
                <a:latin typeface="+mj-lt"/>
              </a:rPr>
              <a:t>- Trước khi nhân viên được trao quyền nắm giữ một thông tin bí mật, công ty sẽ yêu cầu nhân viên ký thoả thuận là sẽ không tiết lộ thông tin ra ngoài. </a:t>
            </a:r>
            <a:endParaRPr lang="en-US" sz="2200" dirty="0">
              <a:latin typeface="+mj-lt"/>
            </a:endParaRPr>
          </a:p>
          <a:p>
            <a:pPr algn="just"/>
            <a:r>
              <a:rPr lang="vi-VN" sz="2200" dirty="0">
                <a:latin typeface="+mj-lt"/>
              </a:rPr>
              <a:t>- Công ty cũng có thể yêu cầu nhân viên ký thoả thuận nhượng cho công ty quyền sở hữu các sản phẩm trí tuệ mà nhân viên tạo ra trong khi làm việc cho công ty </a:t>
            </a:r>
            <a:endParaRPr lang="en-US" sz="2200" dirty="0">
              <a:latin typeface="+mj-lt"/>
            </a:endParaRPr>
          </a:p>
        </p:txBody>
      </p:sp>
      <p:pic>
        <p:nvPicPr>
          <p:cNvPr id="5122" name="Picture 2" descr="Bảo Vệ Bí Mật Kinh Doanh - Sự Sống Còn Của Doanh Nghiệp">
            <a:extLst>
              <a:ext uri="{FF2B5EF4-FFF2-40B4-BE49-F238E27FC236}">
                <a16:creationId xmlns:a16="http://schemas.microsoft.com/office/drawing/2014/main" id="{FA0B1BE6-FB53-4486-92CE-9AEB5A2C7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468" y="1661020"/>
            <a:ext cx="4714813" cy="3713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5924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Effect transition="in" filter="circle(in)">
                                      <p:cBhvr>
                                        <p:cTn id="21"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393796-44A9-463B-8154-D1949CCDF636}"/>
              </a:ext>
            </a:extLst>
          </p:cNvPr>
          <p:cNvSpPr>
            <a:spLocks noGrp="1"/>
          </p:cNvSpPr>
          <p:nvPr>
            <p:ph sz="half" idx="1"/>
          </p:nvPr>
        </p:nvSpPr>
        <p:spPr>
          <a:xfrm>
            <a:off x="947958" y="964734"/>
            <a:ext cx="5277604" cy="4018328"/>
          </a:xfrm>
        </p:spPr>
        <p:txBody>
          <a:bodyPr>
            <a:normAutofit/>
          </a:bodyPr>
          <a:lstStyle/>
          <a:p>
            <a:pPr marL="0" indent="0" algn="just">
              <a:buNone/>
            </a:pPr>
            <a:r>
              <a:rPr lang="vi-VN" sz="2200" dirty="0">
                <a:latin typeface="Times New Roman" panose="02020603050405020304" pitchFamily="18" charset="0"/>
                <a:cs typeface="Times New Roman" panose="02020603050405020304" pitchFamily="18" charset="0"/>
              </a:rPr>
              <a:t>-Quy định trong nội quy công ty là tất cả mọi thông tin và tin tức của công ty, bất kỳ loại thông tin nào cũng đều là thông tin kín của công ty, không nhân viên nào được tiết lộ ra bên ngoài cho bất kỳ ai. </a:t>
            </a:r>
            <a:endParaRPr lang="en-US" sz="2200" dirty="0">
              <a:latin typeface="Times New Roman" panose="02020603050405020304" pitchFamily="18" charset="0"/>
              <a:cs typeface="Times New Roman" panose="02020603050405020304" pitchFamily="18" charset="0"/>
            </a:endParaRPr>
          </a:p>
          <a:p>
            <a:pPr marL="0" indent="0" algn="just">
              <a:buNone/>
            </a:pPr>
            <a:r>
              <a:rPr lang="vi-VN" sz="2200" dirty="0">
                <a:latin typeface="Times New Roman" panose="02020603050405020304" pitchFamily="18" charset="0"/>
                <a:cs typeface="Times New Roman" panose="02020603050405020304" pitchFamily="18" charset="0"/>
              </a:rPr>
              <a:t>-Thoả thuận hạn chế làm việc trong hợp đồng lao động: không làm cho đối thủ cạnh tranh trong một khoảng thời gian nhất định (theo thoả thuận)</a:t>
            </a:r>
            <a:endParaRPr lang="en-US" sz="2200" dirty="0">
              <a:latin typeface="Times New Roman" panose="02020603050405020304" pitchFamily="18" charset="0"/>
              <a:cs typeface="Times New Roman" panose="02020603050405020304" pitchFamily="18" charset="0"/>
            </a:endParaRPr>
          </a:p>
        </p:txBody>
      </p:sp>
      <p:pic>
        <p:nvPicPr>
          <p:cNvPr id="6146" name="Picture 2" descr="Bí mật kinh doanh cần được bảo vệ tuyệt đối">
            <a:extLst>
              <a:ext uri="{FF2B5EF4-FFF2-40B4-BE49-F238E27FC236}">
                <a16:creationId xmlns:a16="http://schemas.microsoft.com/office/drawing/2014/main" id="{5251DFB5-4CB7-4108-811F-E342CB56F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688" y="1125300"/>
            <a:ext cx="4759354" cy="2608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248637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circle(in)">
                                      <p:cBhvr>
                                        <p:cTn id="15"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708E-5FDF-4DC4-BB7F-E35F613FA61F}"/>
              </a:ext>
            </a:extLst>
          </p:cNvPr>
          <p:cNvSpPr>
            <a:spLocks noGrp="1"/>
          </p:cNvSpPr>
          <p:nvPr>
            <p:ph type="title"/>
          </p:nvPr>
        </p:nvSpPr>
        <p:spPr>
          <a:xfrm>
            <a:off x="1208525" y="417182"/>
            <a:ext cx="9655218" cy="1151558"/>
          </a:xfrm>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3.3 </a:t>
            </a:r>
            <a:r>
              <a:rPr lang="en-US" sz="2800" dirty="0" err="1">
                <a:solidFill>
                  <a:schemeClr val="bg1"/>
                </a:solidFill>
                <a:latin typeface="Times New Roman" panose="02020603050405020304" pitchFamily="18" charset="0"/>
                <a:cs typeface="Times New Roman" panose="02020603050405020304" pitchFamily="18" charset="0"/>
              </a:rPr>
              <a:t>Quyền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đăng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ký</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sáng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kiểu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dáng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nghiệp</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thiết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bố</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trí</a:t>
            </a:r>
            <a:r>
              <a:rPr lang="en-US" sz="28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487746FA-EED0-4061-A21A-28B4C6FDFD9A}"/>
              </a:ext>
            </a:extLst>
          </p:cNvPr>
          <p:cNvSpPr>
            <a:spLocks noGrp="1"/>
          </p:cNvSpPr>
          <p:nvPr>
            <p:ph sz="half" idx="1"/>
          </p:nvPr>
        </p:nvSpPr>
        <p:spPr>
          <a:xfrm>
            <a:off x="797465" y="1568740"/>
            <a:ext cx="10477339" cy="4362276"/>
          </a:xfrm>
        </p:spPr>
        <p:txBody>
          <a:bodyPr>
            <a:normAutofit/>
          </a:bodyPr>
          <a:lstStyle/>
          <a:p>
            <a:pPr marL="0" indent="0" algn="just">
              <a:buNone/>
            </a:pPr>
            <a:r>
              <a:rPr lang="vi-VN" sz="2200" dirty="0">
                <a:latin typeface="+mj-lt"/>
              </a:rPr>
              <a:t>1. Tổ chức, cá nhân sau đây có quyền đăng ký sáng chế, kiểu dáng công nghiệp, thiết kế bố trí: </a:t>
            </a:r>
            <a:endParaRPr lang="en-US" sz="2200" dirty="0">
              <a:latin typeface="+mj-lt"/>
            </a:endParaRPr>
          </a:p>
          <a:p>
            <a:pPr marL="0" indent="0" algn="just">
              <a:buNone/>
            </a:pPr>
            <a:r>
              <a:rPr lang="en-US" sz="2200" dirty="0">
                <a:latin typeface="+mj-lt"/>
              </a:rPr>
              <a:t> </a:t>
            </a:r>
            <a:r>
              <a:rPr lang="vi-VN" sz="2200" dirty="0">
                <a:latin typeface="+mj-lt"/>
              </a:rPr>
              <a:t>a) Tác giả tạo ra sáng chế, kiểu dáng công nghiệp, thiết kế bố trí bằng công sức </a:t>
            </a:r>
            <a:r>
              <a:rPr lang="en-US" sz="2200" dirty="0">
                <a:latin typeface="+mj-lt"/>
              </a:rPr>
              <a:t>     </a:t>
            </a:r>
            <a:r>
              <a:rPr lang="vi-VN" sz="2200" dirty="0">
                <a:latin typeface="+mj-lt"/>
              </a:rPr>
              <a:t>và chi phí của mình</a:t>
            </a:r>
            <a:r>
              <a:rPr lang="en-US" sz="2200" dirty="0">
                <a:latin typeface="+mj-lt"/>
              </a:rPr>
              <a:t>.</a:t>
            </a:r>
          </a:p>
          <a:p>
            <a:pPr marL="0" indent="0" algn="just">
              <a:buNone/>
            </a:pPr>
            <a:r>
              <a:rPr lang="vi-VN" sz="2200" dirty="0">
                <a:latin typeface="+mj-lt"/>
              </a:rPr>
              <a:t> b) Tổ chức, cá nhân đầu tư kinh phí, phương tiện vật chất cho tác giả dưới hình thức giao việc, thuê việc, trừ trường hợp các bên có thỏa thuận khác và thỏa thuận đó không trái với quy định tại khoản 2 Điều này.</a:t>
            </a:r>
            <a:endParaRPr lang="en-US" sz="2200" dirty="0">
              <a:latin typeface="+mj-lt"/>
            </a:endParaRPr>
          </a:p>
          <a:p>
            <a:pPr marL="0" indent="0" algn="just">
              <a:buNone/>
            </a:pPr>
            <a:r>
              <a:rPr lang="vi-VN" sz="2200" dirty="0">
                <a:latin typeface="+mj-lt"/>
              </a:rPr>
              <a:t> 2. Chính phủ quy định quyền đăng ký đối với sáng chế, kiểu dáng công nghiệp, thiết kế bố trí được tạo ra do sử dụng cơ sở vật chất - kỹ thuật, kinh phí từ ngân sách nhà nước</a:t>
            </a:r>
            <a:r>
              <a:rPr lang="en-US" sz="2200" dirty="0">
                <a:latin typeface="+mj-lt"/>
              </a:rPr>
              <a:t>.</a:t>
            </a:r>
          </a:p>
        </p:txBody>
      </p:sp>
    </p:spTree>
    <p:extLst>
      <p:ext uri="{BB962C8B-B14F-4D97-AF65-F5344CB8AC3E}">
        <p14:creationId xmlns:p14="http://schemas.microsoft.com/office/powerpoint/2010/main" val="230991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317B75-465E-43CB-B923-BDB2B07F61DB}"/>
              </a:ext>
            </a:extLst>
          </p:cNvPr>
          <p:cNvSpPr>
            <a:spLocks noGrp="1"/>
          </p:cNvSpPr>
          <p:nvPr>
            <p:ph sz="half" idx="2"/>
          </p:nvPr>
        </p:nvSpPr>
        <p:spPr>
          <a:xfrm>
            <a:off x="1141410" y="1243649"/>
            <a:ext cx="4878391" cy="2717801"/>
          </a:xfrm>
        </p:spPr>
        <p:txBody>
          <a:bodyPr>
            <a:normAutofit fontScale="92500" lnSpcReduction="10000"/>
          </a:bodyPr>
          <a:lstStyle/>
          <a:p>
            <a:pPr algn="just"/>
            <a:r>
              <a:rPr lang="vi-VN" dirty="0">
                <a:latin typeface="Times New Roman" panose="02020603050405020304" pitchFamily="18" charset="0"/>
                <a:cs typeface="Times New Roman" panose="02020603050405020304" pitchFamily="18" charset="0"/>
              </a:rPr>
              <a:t>3. Trường hợp nhiều tổ chức, cá nhân cùng nhau tạo ra hoặc đầu tư để tạo ra sáng chế, kiểu dáng công nghiệp, thiết kế bố trí thì các tổ chức, cá nhân đó đều có quyền đăng ký và quyền đăng ký đó chỉ được thực hiện nếu được tất cả các tổ chức, cá nhân đó đồng ý.</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00382DB-193C-44A1-912E-C75C33F6BF49}"/>
              </a:ext>
            </a:extLst>
          </p:cNvPr>
          <p:cNvSpPr>
            <a:spLocks noGrp="1"/>
          </p:cNvSpPr>
          <p:nvPr>
            <p:ph sz="quarter" idx="4"/>
          </p:nvPr>
        </p:nvSpPr>
        <p:spPr>
          <a:xfrm>
            <a:off x="1141410" y="4255450"/>
            <a:ext cx="9818614" cy="1439880"/>
          </a:xfrm>
        </p:spPr>
        <p:txBody>
          <a:bodyPr>
            <a:normAutofit fontScale="92500" lnSpcReduction="10000"/>
          </a:bodyPr>
          <a:lstStyle/>
          <a:p>
            <a:pPr algn="just"/>
            <a:r>
              <a:rPr lang="vi-VN" dirty="0">
                <a:latin typeface="Times New Roman" panose="02020603050405020304" pitchFamily="18" charset="0"/>
                <a:cs typeface="Times New Roman" panose="02020603050405020304" pitchFamily="18" charset="0"/>
              </a:rPr>
              <a:t>4. Người có quyền đăng ký quy định tại Điều này có quyền chuyển giao quyền đăng ký cho tổ chức, cá nhân khác dưới hình thức hợp đồng bằng văn bản, để thừa kế hoặc kế thừa theo quy định của pháp luật, kể cả trường hợp đã nộp đơn đăng ký. </a:t>
            </a:r>
            <a:endParaRPr lang="en-US" dirty="0">
              <a:latin typeface="Times New Roman" panose="02020603050405020304" pitchFamily="18" charset="0"/>
              <a:cs typeface="Times New Roman" panose="02020603050405020304" pitchFamily="18" charset="0"/>
            </a:endParaRPr>
          </a:p>
          <a:p>
            <a:pPr algn="just"/>
            <a:endParaRPr lang="vi-VN" dirty="0"/>
          </a:p>
        </p:txBody>
      </p:sp>
      <p:pic>
        <p:nvPicPr>
          <p:cNvPr id="7170" name="Picture 2" descr="Ai có quyền đăng ký sáng chế, kiểu dáng công nghiệp, thiết kế bố trí?">
            <a:extLst>
              <a:ext uri="{FF2B5EF4-FFF2-40B4-BE49-F238E27FC236}">
                <a16:creationId xmlns:a16="http://schemas.microsoft.com/office/drawing/2014/main" id="{4D4E99F6-67F5-41DE-A325-06C5DBA5B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5281" y="1314989"/>
            <a:ext cx="4060924" cy="270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93486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barn(inVertical)">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animEffect transition="in" filter="circle(in)">
                                      <p:cBhvr>
                                        <p:cTn id="15"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D992-49A3-4803-B6C4-60101BC7796D}"/>
              </a:ext>
            </a:extLst>
          </p:cNvPr>
          <p:cNvSpPr>
            <a:spLocks noGrp="1"/>
          </p:cNvSpPr>
          <p:nvPr>
            <p:ph type="title"/>
          </p:nvPr>
        </p:nvSpPr>
        <p:spPr>
          <a:xfrm>
            <a:off x="1200008" y="222309"/>
            <a:ext cx="10317948" cy="962570"/>
          </a:xfrm>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3.4 </a:t>
            </a:r>
            <a:r>
              <a:rPr lang="vi-VN" sz="2800" dirty="0">
                <a:solidFill>
                  <a:schemeClr val="bg1"/>
                </a:solidFill>
                <a:latin typeface="Times New Roman" panose="02020603050405020304" pitchFamily="18" charset="0"/>
                <a:cs typeface="Times New Roman" panose="02020603050405020304" pitchFamily="18" charset="0"/>
              </a:rPr>
              <a:t>Nguyên tắc nộp đơn đầu tiên,hiệu lực văn bằng bảo hộ </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952C09-222B-4D75-8284-5838CF0C09F0}"/>
              </a:ext>
            </a:extLst>
          </p:cNvPr>
          <p:cNvSpPr>
            <a:spLocks noGrp="1"/>
          </p:cNvSpPr>
          <p:nvPr>
            <p:ph sz="half" idx="1"/>
          </p:nvPr>
        </p:nvSpPr>
        <p:spPr>
          <a:xfrm>
            <a:off x="3280095" y="2869034"/>
            <a:ext cx="6837028" cy="3766657"/>
          </a:xfrm>
        </p:spPr>
        <p:txBody>
          <a:bodyPr/>
          <a:lstStyle/>
          <a:p>
            <a:pPr marL="0" indent="0">
              <a:buNone/>
            </a:pPr>
            <a:endParaRPr lang="en-US" dirty="0"/>
          </a:p>
          <a:p>
            <a:pPr marL="0" indent="0">
              <a:buNone/>
            </a:pPr>
            <a:endParaRPr lang="en-US" dirty="0"/>
          </a:p>
        </p:txBody>
      </p:sp>
      <p:sp>
        <p:nvSpPr>
          <p:cNvPr id="6" name="Oval 5">
            <a:extLst>
              <a:ext uri="{FF2B5EF4-FFF2-40B4-BE49-F238E27FC236}">
                <a16:creationId xmlns:a16="http://schemas.microsoft.com/office/drawing/2014/main" id="{64D8BF86-95F6-468F-9F5C-A517493A1F79}"/>
              </a:ext>
            </a:extLst>
          </p:cNvPr>
          <p:cNvSpPr/>
          <p:nvPr/>
        </p:nvSpPr>
        <p:spPr>
          <a:xfrm>
            <a:off x="340264" y="1113547"/>
            <a:ext cx="2374084" cy="1182848"/>
          </a:xfrm>
          <a:prstGeom prst="ellipse">
            <a:avLst/>
          </a:prstGeom>
          <a:solidFill>
            <a:schemeClr val="accent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Nguyên</a:t>
            </a:r>
            <a:r>
              <a:rPr lang="en-US" dirty="0"/>
              <a:t> </a:t>
            </a:r>
            <a:r>
              <a:rPr lang="en-US" dirty="0" err="1"/>
              <a:t>tắc</a:t>
            </a:r>
            <a:r>
              <a:rPr lang="en-US" dirty="0"/>
              <a:t> </a:t>
            </a:r>
            <a:r>
              <a:rPr lang="en-US" dirty="0" err="1"/>
              <a:t>nộp</a:t>
            </a:r>
            <a:r>
              <a:rPr lang="en-US" dirty="0"/>
              <a:t> đ</a:t>
            </a:r>
            <a:r>
              <a:rPr lang="vi-VN" dirty="0"/>
              <a:t>ơ</a:t>
            </a:r>
            <a:r>
              <a:rPr lang="en-US" dirty="0"/>
              <a:t>n </a:t>
            </a:r>
            <a:r>
              <a:rPr lang="en-US" dirty="0" err="1"/>
              <a:t>đầu</a:t>
            </a:r>
            <a:r>
              <a:rPr lang="en-US" dirty="0"/>
              <a:t> </a:t>
            </a:r>
            <a:r>
              <a:rPr lang="en-US" dirty="0" err="1"/>
              <a:t>tiên</a:t>
            </a:r>
            <a:r>
              <a:rPr lang="en-US" dirty="0"/>
              <a:t> </a:t>
            </a:r>
          </a:p>
        </p:txBody>
      </p:sp>
      <p:sp>
        <p:nvSpPr>
          <p:cNvPr id="8" name="TextBox 7">
            <a:extLst>
              <a:ext uri="{FF2B5EF4-FFF2-40B4-BE49-F238E27FC236}">
                <a16:creationId xmlns:a16="http://schemas.microsoft.com/office/drawing/2014/main" id="{B2A5063B-2141-4EE2-A6D3-8933EB44DF88}"/>
              </a:ext>
            </a:extLst>
          </p:cNvPr>
          <p:cNvSpPr txBox="1"/>
          <p:nvPr/>
        </p:nvSpPr>
        <p:spPr>
          <a:xfrm>
            <a:off x="790027" y="2392842"/>
            <a:ext cx="10611945" cy="3754874"/>
          </a:xfrm>
          <a:prstGeom prst="rect">
            <a:avLst/>
          </a:prstGeom>
          <a:noFill/>
        </p:spPr>
        <p:txBody>
          <a:bodyPr wrap="square" rtlCol="0">
            <a:spAutoFit/>
          </a:bodyPr>
          <a:lstStyle/>
          <a:p>
            <a:pPr marL="342900" indent="-342900" algn="just">
              <a:buAutoNum type="arabicPeriod"/>
            </a:pPr>
            <a:r>
              <a:rPr lang="vi-VN" sz="2000" dirty="0">
                <a:latin typeface="Times New Roman" panose="02020603050405020304" pitchFamily="18" charset="0"/>
                <a:cs typeface="Times New Roman" panose="02020603050405020304" pitchFamily="18" charset="0"/>
              </a:rPr>
              <a:t>Trong trường hợp có nhiều đơn đăng ký các sáng chế trùng hoặc tương đương với nhau, các kiểu dáng công nghiệp trùng hoặc không khác biệt đáng kể với nhau thì văn bằng bảo hộ chỉ được cấp cho sáng chế hoặc kiểu dáng công nghiệp trong đơn hợp lệ có ngày ưu tiên hoặc ngày nộp đơn sớm nhất trong số những đơn đáp ứng các điều kiện để được cấp văn bằng bảo hộ.</a:t>
            </a:r>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r>
              <a:rPr lang="vi-VN" sz="2000" dirty="0">
                <a:latin typeface="Times New Roman" panose="02020603050405020304" pitchFamily="18" charset="0"/>
                <a:cs typeface="Times New Roman" panose="02020603050405020304" pitchFamily="18" charset="0"/>
              </a:rPr>
              <a:t> Trong trường hợp có nhiều đơn của nhiều người khác nhau đăng ký các nhãn hiệu trùng hoặc tương tự đến mức gây nhầm lẫn với nhau dùng cho các sản phẩm, dịch vụ trùng hoặc tương tự với nhau hoặc trường hợp có nhiều đơn của cùng một người đăng ký các nhãn hiệu trùng dùng cho các sản phẩm, dịch vụ trùng nhau thì văn bằng bảo hộ chỉ được cấp cho nhãn hiệu trong đơn hợp lệ có ngày ưu tiên hoặc ngày nộp đơn sớm nhất trong số những đơn đáp ứng các điều kiện để được cấp văn bằng bảo hộ.</a:t>
            </a:r>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441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E0271-4FB0-4172-ADC2-DA76E2732AD9}"/>
              </a:ext>
            </a:extLst>
          </p:cNvPr>
          <p:cNvSpPr>
            <a:spLocks noGrp="1"/>
          </p:cNvSpPr>
          <p:nvPr>
            <p:ph sz="half" idx="1"/>
          </p:nvPr>
        </p:nvSpPr>
        <p:spPr>
          <a:xfrm>
            <a:off x="679508" y="1925274"/>
            <a:ext cx="10746297" cy="2923564"/>
          </a:xfrm>
        </p:spPr>
        <p:txBody>
          <a:bodyPr>
            <a:normAutofit/>
          </a:bodyPr>
          <a:lstStyle/>
          <a:p>
            <a:pPr marL="0" indent="0" algn="just">
              <a:buNone/>
            </a:pPr>
            <a:r>
              <a:rPr lang="vi-VN" sz="2200" dirty="0">
                <a:latin typeface="Times New Roman" panose="02020603050405020304" pitchFamily="18" charset="0"/>
                <a:cs typeface="Times New Roman" panose="02020603050405020304" pitchFamily="18" charset="0"/>
              </a:rPr>
              <a:t>3. Trong trường hợp có nhiều đơn đăng ký quy định tại khoản 1 và khoản 2 Điều này cùng đáp ứng các điều kiện để được cấp văn bằng bảo hộ và cùng có ngày ưu tiên hoặc ngày nộp đơn sớm nhất thì văn bằng bảo hộ chỉ được cấp cho đối tượng của một đơn duy nhất trong số các đơn đó theo thỏa thuận của tất cả những người nộp đơn; nếu không thỏa thuận được thì các đối tượng tương ứng của các đơn đó bị từ chối cấp văn bằng bảo hộ. </a:t>
            </a:r>
            <a:endParaRPr lang="en-US" sz="2200"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3385C43F-17BD-4511-8115-C055DC4FAC8F}"/>
              </a:ext>
            </a:extLst>
          </p:cNvPr>
          <p:cNvSpPr/>
          <p:nvPr/>
        </p:nvSpPr>
        <p:spPr>
          <a:xfrm>
            <a:off x="962637" y="742426"/>
            <a:ext cx="2374084" cy="1182848"/>
          </a:xfrm>
          <a:prstGeom prst="ellipse">
            <a:avLst/>
          </a:prstGeom>
          <a:solidFill>
            <a:schemeClr val="accent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Nguyên</a:t>
            </a:r>
            <a:r>
              <a:rPr lang="en-US" dirty="0"/>
              <a:t> </a:t>
            </a:r>
            <a:r>
              <a:rPr lang="en-US" dirty="0" err="1"/>
              <a:t>tắc</a:t>
            </a:r>
            <a:r>
              <a:rPr lang="en-US" dirty="0"/>
              <a:t> </a:t>
            </a:r>
            <a:r>
              <a:rPr lang="en-US" dirty="0" err="1"/>
              <a:t>nộp</a:t>
            </a:r>
            <a:r>
              <a:rPr lang="en-US" dirty="0"/>
              <a:t> đ</a:t>
            </a:r>
            <a:r>
              <a:rPr lang="vi-VN" dirty="0"/>
              <a:t>ơ</a:t>
            </a:r>
            <a:r>
              <a:rPr lang="en-US" dirty="0"/>
              <a:t>n </a:t>
            </a:r>
            <a:r>
              <a:rPr lang="en-US" dirty="0" err="1"/>
              <a:t>đầu</a:t>
            </a:r>
            <a:r>
              <a:rPr lang="en-US" dirty="0"/>
              <a:t> </a:t>
            </a:r>
            <a:r>
              <a:rPr lang="en-US" dirty="0" err="1"/>
              <a:t>tiên</a:t>
            </a:r>
            <a:r>
              <a:rPr lang="en-US" dirty="0"/>
              <a:t> </a:t>
            </a:r>
          </a:p>
        </p:txBody>
      </p:sp>
    </p:spTree>
    <p:extLst>
      <p:ext uri="{BB962C8B-B14F-4D97-AF65-F5344CB8AC3E}">
        <p14:creationId xmlns:p14="http://schemas.microsoft.com/office/powerpoint/2010/main" val="31679426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5D66BF9-1219-4D8E-885D-D66B8457B3BD}"/>
              </a:ext>
            </a:extLst>
          </p:cNvPr>
          <p:cNvSpPr/>
          <p:nvPr/>
        </p:nvSpPr>
        <p:spPr>
          <a:xfrm>
            <a:off x="1132513" y="639540"/>
            <a:ext cx="3162651" cy="117445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Nguyên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tắc</a:t>
            </a:r>
            <a:r>
              <a:rPr lang="en-US" sz="2400" b="1" dirty="0">
                <a:solidFill>
                  <a:srgbClr val="FF0000"/>
                </a:solidFill>
                <a:latin typeface="Times New Roman" panose="02020603050405020304" pitchFamily="18" charset="0"/>
                <a:cs typeface="Times New Roman" panose="02020603050405020304" pitchFamily="18" charset="0"/>
              </a:rPr>
              <a:t> </a:t>
            </a:r>
            <a:r>
              <a:rPr lang="vi-VN" sz="2400" b="1" dirty="0">
                <a:solidFill>
                  <a:srgbClr val="FF0000"/>
                </a:solidFill>
                <a:latin typeface="Times New Roman" panose="02020603050405020304" pitchFamily="18" charset="0"/>
                <a:cs typeface="Times New Roman" panose="02020603050405020304" pitchFamily="18" charset="0"/>
              </a:rPr>
              <a:t>ư</a:t>
            </a:r>
            <a:r>
              <a:rPr lang="en-US" sz="2400" b="1" dirty="0">
                <a:solidFill>
                  <a:srgbClr val="FF0000"/>
                </a:solidFill>
                <a:latin typeface="Times New Roman" panose="02020603050405020304" pitchFamily="18" charset="0"/>
                <a:cs typeface="Times New Roman" panose="02020603050405020304" pitchFamily="18" charset="0"/>
              </a:rPr>
              <a:t>u </a:t>
            </a:r>
            <a:r>
              <a:rPr lang="en-US" sz="2400" b="1" dirty="0" err="1">
                <a:solidFill>
                  <a:srgbClr val="FF0000"/>
                </a:solidFill>
                <a:latin typeface="Times New Roman" panose="02020603050405020304" pitchFamily="18" charset="0"/>
                <a:cs typeface="Times New Roman" panose="02020603050405020304" pitchFamily="18" charset="0"/>
              </a:rPr>
              <a:t>tiên</a:t>
            </a:r>
            <a:r>
              <a:rPr lang="en-US" sz="2400" b="1" dirty="0">
                <a:solidFill>
                  <a:srgbClr val="FF0000"/>
                </a:solidFill>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B7BE5C60-96F9-4C5B-B0BB-2CAF1107618C}"/>
              </a:ext>
            </a:extLst>
          </p:cNvPr>
          <p:cNvSpPr txBox="1"/>
          <p:nvPr/>
        </p:nvSpPr>
        <p:spPr>
          <a:xfrm>
            <a:off x="805343" y="1845578"/>
            <a:ext cx="10612074" cy="3785652"/>
          </a:xfrm>
          <a:prstGeom prst="rect">
            <a:avLst/>
          </a:prstGeom>
          <a:noFill/>
        </p:spPr>
        <p:txBody>
          <a:bodyPr wrap="square" rtlCol="0">
            <a:spAutoFit/>
          </a:bodyPr>
          <a:lstStyle/>
          <a:p>
            <a:pPr marL="342900" indent="-342900" algn="just">
              <a:buAutoNum type="arabicPeriod"/>
            </a:pPr>
            <a:r>
              <a:rPr lang="vi-VN" sz="2400" dirty="0">
                <a:latin typeface="+mj-lt"/>
              </a:rPr>
              <a:t>Người nộp đơn đăng ký sáng chế, kiểu dáng công nghiệp, nhãn hiệu có quyền yêu cầu hưởng quyền ưu tiên trên cơ sở đơn đầu tiên đăng ký bảo hộ cùng một đối tượng nếu đáp ứng các điều kiện sau đây: </a:t>
            </a:r>
          </a:p>
          <a:p>
            <a:pPr marL="342900" indent="-342900" algn="just">
              <a:buAutoNum type="arabicPeriod"/>
            </a:pPr>
            <a:endParaRPr lang="en-US" sz="2400" dirty="0">
              <a:latin typeface="+mj-lt"/>
            </a:endParaRPr>
          </a:p>
          <a:p>
            <a:pPr algn="just"/>
            <a:r>
              <a:rPr lang="vi-VN" sz="2400" dirty="0">
                <a:latin typeface="+mj-lt"/>
              </a:rPr>
              <a:t>a) Đơn đầu tiên đã được nộp tại Việt Nam hoặc tại nước là thành viên của điều ước quốc tế có quy định về quyền ưu tiên mà Cộng hòa xã hội chủ </a:t>
            </a:r>
            <a:r>
              <a:rPr lang="en-US" sz="2400" dirty="0">
                <a:latin typeface="+mj-lt"/>
              </a:rPr>
              <a:t>	</a:t>
            </a:r>
            <a:r>
              <a:rPr lang="vi-VN" sz="2400" dirty="0">
                <a:latin typeface="+mj-lt"/>
              </a:rPr>
              <a:t>nghĩa Việt Nam cũng là thành viên hoặc có thỏa thuận áp dụng quy định </a:t>
            </a:r>
            <a:r>
              <a:rPr lang="en-US" sz="2400" dirty="0">
                <a:latin typeface="+mj-lt"/>
              </a:rPr>
              <a:t>	</a:t>
            </a:r>
            <a:r>
              <a:rPr lang="vi-VN" sz="2400" dirty="0">
                <a:latin typeface="+mj-lt"/>
              </a:rPr>
              <a:t>như vậy với Việt Nam</a:t>
            </a:r>
            <a:r>
              <a:rPr lang="en-US" sz="2400" dirty="0">
                <a:latin typeface="+mj-lt"/>
              </a:rPr>
              <a:t>.</a:t>
            </a:r>
          </a:p>
          <a:p>
            <a:pPr algn="just"/>
            <a:r>
              <a:rPr lang="vi-VN" sz="2400" dirty="0">
                <a:latin typeface="+mj-lt"/>
              </a:rPr>
              <a:t>b) Người nộp đơn là công dân Việt Nam, công dân của nước khác quy </a:t>
            </a:r>
            <a:r>
              <a:rPr lang="en-US" sz="2400" dirty="0">
                <a:latin typeface="+mj-lt"/>
              </a:rPr>
              <a:t>	</a:t>
            </a:r>
            <a:r>
              <a:rPr lang="vi-VN" sz="2400" dirty="0">
                <a:latin typeface="+mj-lt"/>
              </a:rPr>
              <a:t>định tại điểm a khoản này cư trú hoặc có cơ sở sản xuất, kinh doanh </a:t>
            </a:r>
            <a:r>
              <a:rPr lang="en-US" sz="2400" dirty="0">
                <a:latin typeface="+mj-lt"/>
              </a:rPr>
              <a:t>	</a:t>
            </a:r>
            <a:r>
              <a:rPr lang="vi-VN" sz="2400" dirty="0">
                <a:latin typeface="+mj-lt"/>
              </a:rPr>
              <a:t>tại </a:t>
            </a:r>
            <a:r>
              <a:rPr lang="en-US" sz="2400" dirty="0">
                <a:latin typeface="+mj-lt"/>
              </a:rPr>
              <a:t>	</a:t>
            </a:r>
            <a:r>
              <a:rPr lang="vi-VN" sz="2400" dirty="0">
                <a:latin typeface="+mj-lt"/>
              </a:rPr>
              <a:t>Việt Nam hoặc tại nước khác quy định tại điểm a khoản này</a:t>
            </a:r>
            <a:endParaRPr lang="en-US" sz="2400" dirty="0">
              <a:latin typeface="+mj-lt"/>
            </a:endParaRPr>
          </a:p>
        </p:txBody>
      </p:sp>
    </p:spTree>
    <p:extLst>
      <p:ext uri="{BB962C8B-B14F-4D97-AF65-F5344CB8AC3E}">
        <p14:creationId xmlns:p14="http://schemas.microsoft.com/office/powerpoint/2010/main" val="41373301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inVertical)">
                                      <p:cBhvr>
                                        <p:cTn id="17" dur="500"/>
                                        <p:tgtEl>
                                          <p:spTgt spid="7">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barn(inVertical)">
                                      <p:cBhvr>
                                        <p:cTn id="20" dur="500"/>
                                        <p:tgtEl>
                                          <p:spTgt spid="7">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barn(inVertical)">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3C3C6-E989-442A-95E5-7ABE54E66BF9}"/>
              </a:ext>
            </a:extLst>
          </p:cNvPr>
          <p:cNvSpPr>
            <a:spLocks noGrp="1"/>
          </p:cNvSpPr>
          <p:nvPr>
            <p:ph sz="half" idx="1"/>
          </p:nvPr>
        </p:nvSpPr>
        <p:spPr>
          <a:xfrm>
            <a:off x="906009" y="2063692"/>
            <a:ext cx="10461074" cy="4379053"/>
          </a:xfrm>
        </p:spPr>
        <p:txBody>
          <a:bodyPr>
            <a:normAutofit/>
          </a:bodyPr>
          <a:lstStyle/>
          <a:p>
            <a:pPr marL="0" indent="0" algn="just">
              <a:buNone/>
            </a:pPr>
            <a:r>
              <a:rPr lang="vi-VN" sz="2200" dirty="0">
                <a:latin typeface="Times New Roman" panose="02020603050405020304" pitchFamily="18" charset="0"/>
                <a:cs typeface="Times New Roman" panose="02020603050405020304" pitchFamily="18" charset="0"/>
              </a:rPr>
              <a:t>Người nộp đơn đăng ký sáng chế, kiểu dáng công nghiệp, nhãn hiệu có quyền yêu cầu hưởng quyền ưu tiên trên cơ sở đơn đầu tiên đăng ký bảo hộ cùng một đối tượng nếu đáp ứng các điều kiện sau đây:</a:t>
            </a:r>
            <a:endParaRPr lang="en-US" sz="2200" dirty="0">
              <a:latin typeface="Times New Roman" panose="02020603050405020304" pitchFamily="18" charset="0"/>
              <a:cs typeface="Times New Roman" panose="02020603050405020304" pitchFamily="18" charset="0"/>
            </a:endParaRPr>
          </a:p>
          <a:p>
            <a:pPr marL="0" indent="0" algn="just">
              <a:buNone/>
            </a:pPr>
            <a:r>
              <a:rPr lang="vi-VN" sz="2200" dirty="0">
                <a:latin typeface="Times New Roman" panose="02020603050405020304" pitchFamily="18" charset="0"/>
                <a:cs typeface="Times New Roman" panose="02020603050405020304" pitchFamily="18" charset="0"/>
              </a:rPr>
              <a:t>c) Trong đơn có nêu rõ yêu cầu được hưởng quyền ưu tiên và có nộp bản </a:t>
            </a:r>
            <a:r>
              <a:rPr lang="en-US" sz="2200" dirty="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sao đơn đầu tiên có xác nhận của cơ quan đã nhận đơn đầu tiên</a:t>
            </a:r>
            <a:r>
              <a:rPr lang="en-US" sz="2200" dirty="0">
                <a:latin typeface="Times New Roman" panose="02020603050405020304" pitchFamily="18" charset="0"/>
                <a:cs typeface="Times New Roman" panose="02020603050405020304" pitchFamily="18" charset="0"/>
              </a:rPr>
              <a:t>.</a:t>
            </a:r>
          </a:p>
          <a:p>
            <a:pPr marL="0" indent="0" algn="just">
              <a:buNone/>
            </a:pPr>
            <a:r>
              <a:rPr lang="vi-VN" sz="2200" dirty="0">
                <a:latin typeface="Times New Roman" panose="02020603050405020304" pitchFamily="18" charset="0"/>
                <a:cs typeface="Times New Roman" panose="02020603050405020304" pitchFamily="18" charset="0"/>
              </a:rPr>
              <a:t>d) Đơn được nộp trong thời hạn ấn định tại điều ước quốc tế mà Cộng hòa xã hội chủ nghĩa Việt Nam là thành viên. </a:t>
            </a:r>
            <a:endParaRPr lang="en-US" sz="22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93AF58DE-94FD-4BCA-9961-E42D147D07DA}"/>
              </a:ext>
            </a:extLst>
          </p:cNvPr>
          <p:cNvSpPr/>
          <p:nvPr/>
        </p:nvSpPr>
        <p:spPr>
          <a:xfrm>
            <a:off x="906009" y="830510"/>
            <a:ext cx="3162651" cy="117445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Nguyên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tắc</a:t>
            </a:r>
            <a:r>
              <a:rPr lang="en-US" sz="2400" b="1" dirty="0">
                <a:solidFill>
                  <a:srgbClr val="FF0000"/>
                </a:solidFill>
                <a:latin typeface="Times New Roman" panose="02020603050405020304" pitchFamily="18" charset="0"/>
                <a:cs typeface="Times New Roman" panose="02020603050405020304" pitchFamily="18" charset="0"/>
              </a:rPr>
              <a:t> </a:t>
            </a:r>
            <a:r>
              <a:rPr lang="vi-VN" sz="2400" b="1" dirty="0">
                <a:solidFill>
                  <a:srgbClr val="FF0000"/>
                </a:solidFill>
                <a:latin typeface="Times New Roman" panose="02020603050405020304" pitchFamily="18" charset="0"/>
                <a:cs typeface="Times New Roman" panose="02020603050405020304" pitchFamily="18" charset="0"/>
              </a:rPr>
              <a:t>ư</a:t>
            </a:r>
            <a:r>
              <a:rPr lang="en-US" sz="2400" b="1" dirty="0">
                <a:solidFill>
                  <a:srgbClr val="FF0000"/>
                </a:solidFill>
                <a:latin typeface="Times New Roman" panose="02020603050405020304" pitchFamily="18" charset="0"/>
                <a:cs typeface="Times New Roman" panose="02020603050405020304" pitchFamily="18" charset="0"/>
              </a:rPr>
              <a:t>u </a:t>
            </a:r>
            <a:r>
              <a:rPr lang="en-US" sz="2400" b="1" dirty="0" err="1">
                <a:solidFill>
                  <a:srgbClr val="FF0000"/>
                </a:solidFill>
                <a:latin typeface="Times New Roman" panose="02020603050405020304" pitchFamily="18" charset="0"/>
                <a:cs typeface="Times New Roman" panose="02020603050405020304" pitchFamily="18" charset="0"/>
              </a:rPr>
              <a:t>tiên</a:t>
            </a:r>
            <a:r>
              <a:rPr lang="en-US" sz="2400" b="1"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629879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068" y="687897"/>
            <a:ext cx="6560190" cy="687897"/>
          </a:xfrm>
        </p:spPr>
        <p:txBody>
          <a:bodyPr>
            <a:noAutofit/>
          </a:bodyPr>
          <a:lstStyle/>
          <a:p>
            <a:r>
              <a:rPr lang="en-US" sz="2400" dirty="0">
                <a:solidFill>
                  <a:schemeClr val="bg1"/>
                </a:solidFill>
                <a:latin typeface="Times New Roman" panose="02020603050405020304" pitchFamily="18" charset="0"/>
                <a:cs typeface="Times New Roman" panose="02020603050405020304" pitchFamily="18" charset="0"/>
              </a:rPr>
              <a:t>I .</a:t>
            </a:r>
            <a:r>
              <a:rPr lang="en-US" sz="2400" dirty="0" err="1">
                <a:solidFill>
                  <a:schemeClr val="bg1"/>
                </a:solidFill>
                <a:latin typeface="Times New Roman" panose="02020603050405020304" pitchFamily="18" charset="0"/>
                <a:cs typeface="Times New Roman" panose="02020603050405020304" pitchFamily="18" charset="0"/>
              </a:rPr>
              <a:t>Khái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niệm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Quyền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sở</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hữu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Công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nghiệp</a:t>
            </a:r>
            <a:r>
              <a:rPr lang="en-US" sz="2400"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1015068" y="1495238"/>
            <a:ext cx="5392648" cy="4226231"/>
          </a:xfrm>
        </p:spPr>
        <p:txBody>
          <a:bodyPr/>
          <a:lstStyle/>
          <a:p>
            <a:pPr marL="0" indent="0" algn="just">
              <a:buNone/>
            </a:pP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lịch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thì</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tựu</a:t>
            </a:r>
            <a:r>
              <a:rPr lang="en-US" sz="2200" dirty="0">
                <a:latin typeface="Times New Roman" panose="02020603050405020304" pitchFamily="18" charset="0"/>
                <a:cs typeface="Times New Roman" panose="02020603050405020304" pitchFamily="18" charset="0"/>
              </a:rPr>
              <a:t> khoa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kỹ</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con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ảnh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hưởng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 lao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nay. </a:t>
            </a:r>
            <a:r>
              <a:rPr lang="en-US" sz="2200" dirty="0" err="1">
                <a:latin typeface="Times New Roman" panose="02020603050405020304" pitchFamily="18" charset="0"/>
                <a:cs typeface="Times New Roman" panose="02020603050405020304" pitchFamily="18" charset="0"/>
              </a:rPr>
              <a:t>Trước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cũng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do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dễ</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trộm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cắp</a:t>
            </a:r>
            <a:r>
              <a:rPr lang="en-US" sz="2200" dirty="0">
                <a:latin typeface="Times New Roman" panose="02020603050405020304" pitchFamily="18" charset="0"/>
                <a:cs typeface="Times New Roman" panose="02020603050405020304" pitchFamily="18" charset="0"/>
              </a:rPr>
              <a:t> ý </a:t>
            </a:r>
            <a:r>
              <a:rPr lang="en-US" sz="2200" dirty="0" err="1">
                <a:latin typeface="Times New Roman" panose="02020603050405020304" pitchFamily="18" charset="0"/>
                <a:cs typeface="Times New Roman" panose="02020603050405020304" pitchFamily="18" charset="0"/>
              </a:rPr>
              <a:t>tưởng</a:t>
            </a:r>
            <a:r>
              <a:rPr lang="en-US" sz="2200" dirty="0">
                <a:latin typeface="Times New Roman" panose="02020603050405020304" pitchFamily="18" charset="0"/>
                <a:cs typeface="Times New Roman" panose="02020603050405020304" pitchFamily="18" charset="0"/>
              </a:rPr>
              <a:t>.</a:t>
            </a:r>
          </a:p>
          <a:p>
            <a:pPr marL="0" indent="0" algn="just">
              <a:buNone/>
            </a:pPr>
            <a:endParaRPr lang="en-US" sz="2200" dirty="0"/>
          </a:p>
        </p:txBody>
      </p:sp>
      <p:pic>
        <p:nvPicPr>
          <p:cNvPr id="1026" name="Picture 2" descr="Tổng quan ngành Công nghệ thông tin Việt Nam » TRƯỜNG CAO ĐẲNG QUỐC TẾ HÀ  NỘ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010" y="1495238"/>
            <a:ext cx="5192050" cy="35708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7B4C3-08A5-484D-80E8-9EDD9213D5E2}"/>
              </a:ext>
            </a:extLst>
          </p:cNvPr>
          <p:cNvSpPr>
            <a:spLocks noGrp="1"/>
          </p:cNvSpPr>
          <p:nvPr>
            <p:ph sz="half" idx="1"/>
          </p:nvPr>
        </p:nvSpPr>
        <p:spPr>
          <a:xfrm>
            <a:off x="654341" y="2336334"/>
            <a:ext cx="10712742" cy="2873230"/>
          </a:xfrm>
        </p:spPr>
        <p:txBody>
          <a:bodyPr>
            <a:normAutofit/>
          </a:bodyPr>
          <a:lstStyle/>
          <a:p>
            <a:pPr algn="just"/>
            <a:r>
              <a:rPr lang="vi-VN" sz="2200" dirty="0">
                <a:latin typeface="+mj-lt"/>
              </a:rPr>
              <a:t>2. Trong một đơn đăng ký sáng chế, kiểu dáng công nghiệp hoặc nhãn hiệu, người nộp đơn có quyền yêu cầu hưởng quyền ưu tiên trên cơ sở nhiều đơn khác nhau được nộp sớm hơn với điều kiện phải chỉ ra nội dung tương ứng giữa các đơn nộp sớm hơn ứng với nội dung trong đơn.</a:t>
            </a:r>
            <a:endParaRPr lang="en-US" sz="2200" dirty="0">
              <a:latin typeface="+mj-lt"/>
            </a:endParaRPr>
          </a:p>
          <a:p>
            <a:pPr algn="just"/>
            <a:r>
              <a:rPr lang="vi-VN" sz="2200" dirty="0">
                <a:latin typeface="+mj-lt"/>
              </a:rPr>
              <a:t> 3. Đơn đăng ký sở hữu công nghiệp được hưởng quyền ưu tiên có ngày ưu tiên là ngày nộp đơn của đơn đầu tiên.</a:t>
            </a:r>
            <a:endParaRPr lang="en-US" sz="2200" dirty="0">
              <a:latin typeface="+mj-lt"/>
            </a:endParaRPr>
          </a:p>
        </p:txBody>
      </p:sp>
      <p:sp>
        <p:nvSpPr>
          <p:cNvPr id="5" name="Rectangle: Rounded Corners 4">
            <a:extLst>
              <a:ext uri="{FF2B5EF4-FFF2-40B4-BE49-F238E27FC236}">
                <a16:creationId xmlns:a16="http://schemas.microsoft.com/office/drawing/2014/main" id="{CEB1C1AB-79A7-4450-B300-13122D500949}"/>
              </a:ext>
            </a:extLst>
          </p:cNvPr>
          <p:cNvSpPr/>
          <p:nvPr/>
        </p:nvSpPr>
        <p:spPr>
          <a:xfrm>
            <a:off x="912903" y="989900"/>
            <a:ext cx="3162651" cy="117445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Nguyên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tắc</a:t>
            </a:r>
            <a:r>
              <a:rPr lang="en-US" sz="2400" b="1" dirty="0">
                <a:solidFill>
                  <a:srgbClr val="FF0000"/>
                </a:solidFill>
                <a:latin typeface="Times New Roman" panose="02020603050405020304" pitchFamily="18" charset="0"/>
                <a:cs typeface="Times New Roman" panose="02020603050405020304" pitchFamily="18" charset="0"/>
              </a:rPr>
              <a:t> </a:t>
            </a:r>
            <a:r>
              <a:rPr lang="vi-VN" sz="2400" b="1" dirty="0">
                <a:solidFill>
                  <a:srgbClr val="FF0000"/>
                </a:solidFill>
                <a:latin typeface="Times New Roman" panose="02020603050405020304" pitchFamily="18" charset="0"/>
                <a:cs typeface="Times New Roman" panose="02020603050405020304" pitchFamily="18" charset="0"/>
              </a:rPr>
              <a:t>ư</a:t>
            </a:r>
            <a:r>
              <a:rPr lang="en-US" sz="2400" b="1" dirty="0">
                <a:solidFill>
                  <a:srgbClr val="FF0000"/>
                </a:solidFill>
                <a:latin typeface="Times New Roman" panose="02020603050405020304" pitchFamily="18" charset="0"/>
                <a:cs typeface="Times New Roman" panose="02020603050405020304" pitchFamily="18" charset="0"/>
              </a:rPr>
              <a:t>u </a:t>
            </a:r>
            <a:r>
              <a:rPr lang="en-US" sz="2400" b="1" dirty="0" err="1">
                <a:solidFill>
                  <a:srgbClr val="FF0000"/>
                </a:solidFill>
                <a:latin typeface="Times New Roman" panose="02020603050405020304" pitchFamily="18" charset="0"/>
                <a:cs typeface="Times New Roman" panose="02020603050405020304" pitchFamily="18" charset="0"/>
              </a:rPr>
              <a:t>tiên</a:t>
            </a:r>
            <a:r>
              <a:rPr lang="en-US" sz="2400" b="1"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640900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681F28-C008-4A87-9CDC-03356A0EC736}"/>
              </a:ext>
            </a:extLst>
          </p:cNvPr>
          <p:cNvSpPr>
            <a:spLocks noGrp="1"/>
          </p:cNvSpPr>
          <p:nvPr>
            <p:ph sz="half" idx="1"/>
          </p:nvPr>
        </p:nvSpPr>
        <p:spPr>
          <a:xfrm>
            <a:off x="761533" y="1227508"/>
            <a:ext cx="6282846" cy="4402984"/>
          </a:xfrm>
        </p:spPr>
        <p:txBody>
          <a:bodyPr>
            <a:noAutofit/>
          </a:bodyPr>
          <a:lstStyle/>
          <a:p>
            <a:pPr marL="0" indent="0" algn="just">
              <a:buNone/>
            </a:pPr>
            <a:r>
              <a:rPr lang="en-US" sz="2200" dirty="0">
                <a:latin typeface="Times New Roman" panose="02020603050405020304" pitchFamily="18" charset="0"/>
                <a:cs typeface="Times New Roman" panose="02020603050405020304" pitchFamily="18" charset="0"/>
              </a:rPr>
              <a:t>1.</a:t>
            </a:r>
            <a:r>
              <a:rPr lang="vi-VN" sz="2200" dirty="0">
                <a:latin typeface="Times New Roman" panose="02020603050405020304" pitchFamily="18" charset="0"/>
                <a:cs typeface="Times New Roman" panose="02020603050405020304" pitchFamily="18" charset="0"/>
              </a:rPr>
              <a:t>Văn bằng bảo hộ có hiệu lực trên toàn lãnh thổ Việt Nam. </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2</a:t>
            </a:r>
            <a:r>
              <a:rPr lang="vi-VN" sz="2200" dirty="0">
                <a:latin typeface="Times New Roman" panose="02020603050405020304" pitchFamily="18" charset="0"/>
                <a:cs typeface="Times New Roman" panose="02020603050405020304" pitchFamily="18" charset="0"/>
              </a:rPr>
              <a:t>. Bằng độc quyền sáng chế có hiệu lực từ ngày cấp và kéo dài đến hết hai mươi năm kể từ ngày nộp đơn.</a:t>
            </a:r>
            <a:endParaRPr lang="en-US" sz="2200" dirty="0">
              <a:latin typeface="Times New Roman" panose="02020603050405020304" pitchFamily="18" charset="0"/>
              <a:cs typeface="Times New Roman" panose="02020603050405020304" pitchFamily="18" charset="0"/>
            </a:endParaRPr>
          </a:p>
          <a:p>
            <a:pPr marL="0" indent="0" algn="just">
              <a:buNone/>
            </a:pPr>
            <a:r>
              <a:rPr lang="vi-VN" sz="2200" dirty="0">
                <a:latin typeface="Times New Roman" panose="02020603050405020304" pitchFamily="18" charset="0"/>
                <a:cs typeface="Times New Roman" panose="02020603050405020304" pitchFamily="18" charset="0"/>
              </a:rPr>
              <a:t> 3. Bằng độc quyền giải pháp hữu ích có hiệu lực từ ngày cấp và kéo dài đến hết mười năm kể từ ngày nộp đơn.</a:t>
            </a:r>
            <a:endParaRPr lang="en-US" sz="2200" dirty="0">
              <a:latin typeface="Times New Roman" panose="02020603050405020304" pitchFamily="18" charset="0"/>
              <a:cs typeface="Times New Roman" panose="02020603050405020304" pitchFamily="18" charset="0"/>
            </a:endParaRPr>
          </a:p>
          <a:p>
            <a:pPr marL="0" indent="0" algn="just">
              <a:buNone/>
            </a:pPr>
            <a:r>
              <a:rPr lang="vi-VN" sz="2200" dirty="0">
                <a:latin typeface="Times New Roman" panose="02020603050405020304" pitchFamily="18" charset="0"/>
                <a:cs typeface="Times New Roman" panose="02020603050405020304" pitchFamily="18" charset="0"/>
              </a:rPr>
              <a:t> 4. Bằng độc quyền kiểu dáng công nghiệp có hiệu lực từ ngày cấp và kéo dài đến hết năm năm kể từ ngày nộp đơn, có thể gia hạn hai lần liên tiếp, mỗi lần năm năm.</a:t>
            </a:r>
            <a:endParaRPr lang="en-US" sz="2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6C4F313-8E83-441C-AA9D-1C4029FA1995}"/>
              </a:ext>
            </a:extLst>
          </p:cNvPr>
          <p:cNvSpPr/>
          <p:nvPr/>
        </p:nvSpPr>
        <p:spPr>
          <a:xfrm>
            <a:off x="3730304" y="486561"/>
            <a:ext cx="4731391" cy="5956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Times New Roman" panose="02020603050405020304" pitchFamily="18" charset="0"/>
                <a:cs typeface="Times New Roman" panose="02020603050405020304" pitchFamily="18" charset="0"/>
              </a:rPr>
              <a:t>HIỆU LỰC CỦA VĂN BẰNG BẢO HỘ </a:t>
            </a:r>
          </a:p>
        </p:txBody>
      </p:sp>
      <p:pic>
        <p:nvPicPr>
          <p:cNvPr id="8194" name="Picture 2" descr="Điều kiện, trình tự thủ tục, hồ sơ gia hạn văn bằng bảo hộ nhãn hiệu">
            <a:extLst>
              <a:ext uri="{FF2B5EF4-FFF2-40B4-BE49-F238E27FC236}">
                <a16:creationId xmlns:a16="http://schemas.microsoft.com/office/drawing/2014/main" id="{9016561C-D6A0-4B48-8D03-108919251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476" y="1564894"/>
            <a:ext cx="4324991" cy="25792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8199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8194"/>
                                        </p:tgtEl>
                                        <p:attrNameLst>
                                          <p:attrName>style.visibility</p:attrName>
                                        </p:attrNameLst>
                                      </p:cBhvr>
                                      <p:to>
                                        <p:strVal val="visible"/>
                                      </p:to>
                                    </p:set>
                                    <p:animEffect transition="in" filter="circle(in)">
                                      <p:cBhvr>
                                        <p:cTn id="26"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8559B4-94D6-42B7-8D39-AA2387384C87}"/>
              </a:ext>
            </a:extLst>
          </p:cNvPr>
          <p:cNvSpPr>
            <a:spLocks noGrp="1"/>
          </p:cNvSpPr>
          <p:nvPr>
            <p:ph sz="half" idx="1"/>
          </p:nvPr>
        </p:nvSpPr>
        <p:spPr>
          <a:xfrm>
            <a:off x="1020913" y="1449815"/>
            <a:ext cx="10150173" cy="3958369"/>
          </a:xfrm>
        </p:spPr>
        <p:txBody>
          <a:bodyPr>
            <a:normAutofit/>
          </a:bodyPr>
          <a:lstStyle/>
          <a:p>
            <a:pPr marL="0" indent="0" algn="just">
              <a:buNone/>
            </a:pPr>
            <a:r>
              <a:rPr lang="vi-VN" sz="2200" dirty="0">
                <a:latin typeface="+mj-lt"/>
              </a:rPr>
              <a:t>5. Giấy chứng nhận đăng ký thiết kế bố trí mạch tích hợp bán dẫn có hiệu lực từ ngày cấp và chấm dứt vào ngày sớm nhất trong số những ngày sau đây: </a:t>
            </a:r>
            <a:endParaRPr lang="en-US" sz="2200" dirty="0">
              <a:latin typeface="+mj-lt"/>
            </a:endParaRPr>
          </a:p>
          <a:p>
            <a:pPr marL="0" indent="0" algn="just">
              <a:buNone/>
            </a:pPr>
            <a:r>
              <a:rPr lang="vi-VN" sz="2200" dirty="0">
                <a:latin typeface="+mj-lt"/>
              </a:rPr>
              <a:t>a) Kết thúc mười năm kể từ ngày nộp đơn</a:t>
            </a:r>
            <a:r>
              <a:rPr lang="en-US" sz="2200" dirty="0">
                <a:latin typeface="+mj-lt"/>
              </a:rPr>
              <a:t>.</a:t>
            </a:r>
          </a:p>
          <a:p>
            <a:pPr marL="0" indent="0" algn="just">
              <a:buNone/>
            </a:pPr>
            <a:r>
              <a:rPr lang="vi-VN" sz="2200" dirty="0">
                <a:latin typeface="+mj-lt"/>
              </a:rPr>
              <a:t>b) Kết thúc mười năm kể từ ngày thiết kế bố trí được người có quyền đăng ký hoặc người được người đó cho phép khai thác thương mại lần đầu tiên tại bất kỳ nơi nào trên thế giới</a:t>
            </a:r>
            <a:r>
              <a:rPr lang="en-US" sz="2200" dirty="0">
                <a:latin typeface="+mj-lt"/>
              </a:rPr>
              <a:t>.</a:t>
            </a:r>
          </a:p>
          <a:p>
            <a:pPr marL="0" indent="0" algn="just">
              <a:buNone/>
            </a:pPr>
            <a:r>
              <a:rPr lang="vi-VN" sz="2200" dirty="0">
                <a:latin typeface="+mj-lt"/>
              </a:rPr>
              <a:t> c) Kết thúc mười lăm năm kể từ ngày tạo ra thiết kế bố trí.</a:t>
            </a:r>
            <a:endParaRPr lang="en-US" sz="2200" dirty="0">
              <a:latin typeface="+mj-lt"/>
            </a:endParaRPr>
          </a:p>
        </p:txBody>
      </p:sp>
      <p:sp>
        <p:nvSpPr>
          <p:cNvPr id="5" name="Rectangle 4">
            <a:extLst>
              <a:ext uri="{FF2B5EF4-FFF2-40B4-BE49-F238E27FC236}">
                <a16:creationId xmlns:a16="http://schemas.microsoft.com/office/drawing/2014/main" id="{147291DD-F684-46D0-B6F9-AA703B627465}"/>
              </a:ext>
            </a:extLst>
          </p:cNvPr>
          <p:cNvSpPr/>
          <p:nvPr/>
        </p:nvSpPr>
        <p:spPr>
          <a:xfrm>
            <a:off x="3730303" y="553673"/>
            <a:ext cx="4731391" cy="5956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Times New Roman" panose="02020603050405020304" pitchFamily="18" charset="0"/>
                <a:cs typeface="Times New Roman" panose="02020603050405020304" pitchFamily="18" charset="0"/>
              </a:rPr>
              <a:t>HIỆU LỰC CỦA VĂN BẰNG BẢO HỘ </a:t>
            </a:r>
          </a:p>
        </p:txBody>
      </p:sp>
    </p:spTree>
    <p:extLst>
      <p:ext uri="{BB962C8B-B14F-4D97-AF65-F5344CB8AC3E}">
        <p14:creationId xmlns:p14="http://schemas.microsoft.com/office/powerpoint/2010/main" val="37793053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966B4E-0FAE-4D74-BF71-3A46FA5D43C3}"/>
              </a:ext>
            </a:extLst>
          </p:cNvPr>
          <p:cNvSpPr>
            <a:spLocks noGrp="1"/>
          </p:cNvSpPr>
          <p:nvPr>
            <p:ph sz="half" idx="1"/>
          </p:nvPr>
        </p:nvSpPr>
        <p:spPr>
          <a:xfrm>
            <a:off x="914400" y="1851008"/>
            <a:ext cx="10461072" cy="1848537"/>
          </a:xfrm>
        </p:spPr>
        <p:txBody>
          <a:bodyPr>
            <a:normAutofit/>
          </a:bodyPr>
          <a:lstStyle/>
          <a:p>
            <a:pPr algn="just"/>
            <a:r>
              <a:rPr lang="vi-VN" sz="2200" dirty="0">
                <a:latin typeface="+mj-lt"/>
              </a:rPr>
              <a:t>6. Giấy chứng nhận đăng ký nhãn hiệu có hiệu lực từ ngày cấp đến hết mười năm kể từ ngày nộp đơn, có thể gia hạn nhiều lần liên tiếp, mỗi lần mười năm.</a:t>
            </a:r>
            <a:endParaRPr lang="en-US" sz="2200" dirty="0">
              <a:latin typeface="+mj-lt"/>
            </a:endParaRPr>
          </a:p>
          <a:p>
            <a:pPr algn="just"/>
            <a:r>
              <a:rPr lang="vi-VN" sz="2200" dirty="0">
                <a:latin typeface="+mj-lt"/>
              </a:rPr>
              <a:t> 7. Giấy chứng nhận đăng ký chỉ dẫn địa lý có hiệu lực vô thời hạn kể từ ngày cấp.</a:t>
            </a:r>
            <a:endParaRPr lang="en-US" sz="2200" dirty="0">
              <a:latin typeface="+mj-lt"/>
            </a:endParaRPr>
          </a:p>
        </p:txBody>
      </p:sp>
      <p:sp>
        <p:nvSpPr>
          <p:cNvPr id="5" name="Rectangle 4">
            <a:extLst>
              <a:ext uri="{FF2B5EF4-FFF2-40B4-BE49-F238E27FC236}">
                <a16:creationId xmlns:a16="http://schemas.microsoft.com/office/drawing/2014/main" id="{4795E12D-5A9E-4146-937B-D89D2E858251}"/>
              </a:ext>
            </a:extLst>
          </p:cNvPr>
          <p:cNvSpPr/>
          <p:nvPr/>
        </p:nvSpPr>
        <p:spPr>
          <a:xfrm>
            <a:off x="3730304" y="511728"/>
            <a:ext cx="4731391" cy="5956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Times New Roman" panose="02020603050405020304" pitchFamily="18" charset="0"/>
                <a:cs typeface="Times New Roman" panose="02020603050405020304" pitchFamily="18" charset="0"/>
              </a:rPr>
              <a:t>HIỆU LỰC CỦA VĂN BẰNG BẢO HỘ </a:t>
            </a:r>
          </a:p>
        </p:txBody>
      </p:sp>
    </p:spTree>
    <p:extLst>
      <p:ext uri="{BB962C8B-B14F-4D97-AF65-F5344CB8AC3E}">
        <p14:creationId xmlns:p14="http://schemas.microsoft.com/office/powerpoint/2010/main" val="1133115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70" y="668020"/>
            <a:ext cx="10768330" cy="1478280"/>
          </a:xfrm>
        </p:spPr>
        <p:txBody>
          <a:bodyPr>
            <a:normAutofit fontScale="90000"/>
          </a:bodyPr>
          <a:lstStyle/>
          <a:p>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đang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ngày</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càng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bị</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xâm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phạm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cách</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tinh</a:t>
            </a:r>
            <a:r>
              <a:rPr lang="en-US" sz="2400" b="1" dirty="0">
                <a:solidFill>
                  <a:schemeClr val="bg1"/>
                </a:solidFill>
                <a:latin typeface="Times New Roman" panose="02020603050405020304" pitchFamily="18" charset="0"/>
                <a:cs typeface="Times New Roman" panose="02020603050405020304" pitchFamily="18" charset="0"/>
              </a:rPr>
              <a:t> vi </a:t>
            </a:r>
            <a:r>
              <a:rPr lang="en-US" sz="2400" b="1" dirty="0" err="1">
                <a:solidFill>
                  <a:schemeClr val="bg1"/>
                </a:solidFill>
                <a:latin typeface="Times New Roman" panose="02020603050405020304" pitchFamily="18" charset="0"/>
                <a:cs typeface="Times New Roman" panose="02020603050405020304" pitchFamily="18" charset="0"/>
              </a:rPr>
              <a:t>và</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phức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tạp</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hơn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Các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định</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chế</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tài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giải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vấn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này</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cũng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được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dần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hoàn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thiện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để</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theo</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kịp</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thực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tiễn</a:t>
            </a:r>
            <a:r>
              <a:rPr lang="en-US" sz="2400" b="1" dirty="0">
                <a:solidFill>
                  <a:schemeClr val="bg1"/>
                </a:solidFill>
                <a:latin typeface="Times New Roman" panose="02020603050405020304" pitchFamily="18" charset="0"/>
                <a:cs typeface="Times New Roman" panose="02020603050405020304" pitchFamily="18" charset="0"/>
              </a:rPr>
              <a:t>.</a:t>
            </a:r>
            <a:br>
              <a:rPr lang="en-US" dirty="0"/>
            </a:br>
            <a:endParaRPr lang="en-US" dirty="0"/>
          </a:p>
        </p:txBody>
      </p:sp>
      <p:pic>
        <p:nvPicPr>
          <p:cNvPr id="4" name="Picture 3" descr="A picture containing diagram&#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a:xfrm>
            <a:off x="2151380" y="2042795"/>
            <a:ext cx="7295515" cy="4108450"/>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3792" y="0"/>
            <a:ext cx="9843135" cy="1819246"/>
          </a:xfrm>
        </p:spPr>
        <p:txBody>
          <a:bodyPr>
            <a:normAutofit/>
          </a:bodyPr>
          <a:lstStyle/>
          <a:p>
            <a:r>
              <a:rPr lang="en-US" sz="2400" dirty="0">
                <a:solidFill>
                  <a:schemeClr val="bg1"/>
                </a:solidFill>
                <a:latin typeface="Times New Roman" panose="02020603050405020304" pitchFamily="18" charset="0"/>
                <a:cs typeface="Times New Roman" panose="02020603050405020304" pitchFamily="18" charset="0"/>
                <a:sym typeface="+mn-ea"/>
              </a:rPr>
              <a:t>IV. </a:t>
            </a:r>
            <a:r>
              <a:rPr lang="en-US" sz="2400" dirty="0" err="1">
                <a:solidFill>
                  <a:schemeClr val="bg1"/>
                </a:solidFill>
                <a:latin typeface="Times New Roman" panose="02020603050405020304" pitchFamily="18" charset="0"/>
                <a:cs typeface="Times New Roman" panose="02020603050405020304" pitchFamily="18" charset="0"/>
                <a:sym typeface="+mn-ea"/>
              </a:rPr>
              <a:t>Những</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vụ</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kiện</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nổi</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tiếng</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trên</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thế</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giới</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Tranh</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chấp</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về</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quyền</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sở</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hữu</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công</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nghiệp</a:t>
            </a:r>
            <a:r>
              <a:rPr lang="en-US" sz="2400" dirty="0">
                <a:solidFill>
                  <a:schemeClr val="bg1"/>
                </a:solidFill>
                <a:latin typeface="Times New Roman" panose="02020603050405020304" pitchFamily="18" charset="0"/>
                <a:cs typeface="Times New Roman" panose="02020603050405020304" pitchFamily="18" charset="0"/>
                <a:sym typeface="+mn-ea"/>
              </a:rPr>
              <a:t> </a:t>
            </a:r>
            <a:r>
              <a:rPr lang="en-US" sz="2400" dirty="0" err="1">
                <a:solidFill>
                  <a:schemeClr val="bg1"/>
                </a:solidFill>
                <a:latin typeface="Times New Roman" panose="02020603050405020304" pitchFamily="18" charset="0"/>
                <a:cs typeface="Times New Roman" panose="02020603050405020304" pitchFamily="18" charset="0"/>
                <a:sym typeface="+mn-ea"/>
              </a:rPr>
              <a:t>giữa</a:t>
            </a:r>
            <a:r>
              <a:rPr lang="en-US" sz="2400" dirty="0">
                <a:solidFill>
                  <a:schemeClr val="bg1"/>
                </a:solidFill>
                <a:latin typeface="Times New Roman" panose="02020603050405020304" pitchFamily="18" charset="0"/>
                <a:cs typeface="Times New Roman" panose="02020603050405020304" pitchFamily="18" charset="0"/>
                <a:sym typeface="+mn-ea"/>
              </a:rPr>
              <a:t> Apple </a:t>
            </a:r>
            <a:r>
              <a:rPr lang="en-US" sz="2400" dirty="0" err="1">
                <a:solidFill>
                  <a:schemeClr val="bg1"/>
                </a:solidFill>
                <a:latin typeface="Times New Roman" panose="02020603050405020304" pitchFamily="18" charset="0"/>
                <a:cs typeface="Times New Roman" panose="02020603050405020304" pitchFamily="18" charset="0"/>
                <a:sym typeface="+mn-ea"/>
              </a:rPr>
              <a:t>và</a:t>
            </a:r>
            <a:r>
              <a:rPr lang="en-US" sz="2400" dirty="0">
                <a:solidFill>
                  <a:schemeClr val="bg1"/>
                </a:solidFill>
                <a:latin typeface="Times New Roman" panose="02020603050405020304" pitchFamily="18" charset="0"/>
                <a:cs typeface="Times New Roman" panose="02020603050405020304" pitchFamily="18" charset="0"/>
                <a:sym typeface="+mn-ea"/>
              </a:rPr>
              <a:t> Samsung</a:t>
            </a:r>
            <a:endParaRPr lang="en-US" sz="2400" dirty="0"/>
          </a:p>
        </p:txBody>
      </p:sp>
      <p:sp>
        <p:nvSpPr>
          <p:cNvPr id="10" name="Text Placeholder 9"/>
          <p:cNvSpPr>
            <a:spLocks noGrp="1"/>
          </p:cNvSpPr>
          <p:nvPr>
            <p:ph type="body" sz="half" idx="15"/>
          </p:nvPr>
        </p:nvSpPr>
        <p:spPr>
          <a:xfrm>
            <a:off x="1073792" y="1686188"/>
            <a:ext cx="4339584" cy="2086348"/>
          </a:xfrm>
        </p:spPr>
        <p:txBody>
          <a:bodyPr>
            <a:normAutofit lnSpcReduction="10000"/>
          </a:bodyPr>
          <a:lstStyle/>
          <a:p>
            <a:pPr algn="just"/>
            <a:r>
              <a:rPr lang="en-US" sz="2200" dirty="0" err="1">
                <a:latin typeface="Times New Roman" panose="02020603050405020304" pitchFamily="18" charset="0"/>
                <a:cs typeface="Times New Roman" panose="02020603050405020304" pitchFamily="18" charset="0"/>
                <a:sym typeface="+mn-ea"/>
              </a:rPr>
              <a:t>Cuộc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chiến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pháp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lý</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giữa</a:t>
            </a:r>
            <a:r>
              <a:rPr lang="en-US" sz="2200" dirty="0">
                <a:latin typeface="Times New Roman" panose="02020603050405020304" pitchFamily="18" charset="0"/>
                <a:cs typeface="Times New Roman" panose="02020603050405020304" pitchFamily="18" charset="0"/>
                <a:sym typeface="+mn-ea"/>
              </a:rPr>
              <a:t> Apple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Samsung </a:t>
            </a:r>
            <a:r>
              <a:rPr lang="en-US" sz="2200" dirty="0" err="1">
                <a:latin typeface="Times New Roman" panose="02020603050405020304" pitchFamily="18" charset="0"/>
                <a:cs typeface="Times New Roman" panose="02020603050405020304" pitchFamily="18" charset="0"/>
                <a:sym typeface="+mn-ea"/>
              </a:rPr>
              <a:t>nổ</a:t>
            </a:r>
            <a:r>
              <a:rPr lang="en-US" sz="2200" dirty="0">
                <a:latin typeface="Times New Roman" panose="02020603050405020304" pitchFamily="18" charset="0"/>
                <a:cs typeface="Times New Roman" panose="02020603050405020304" pitchFamily="18" charset="0"/>
                <a:sym typeface="+mn-ea"/>
              </a:rPr>
              <a:t> ra </a:t>
            </a:r>
            <a:r>
              <a:rPr lang="en-US" sz="2200" dirty="0" err="1">
                <a:latin typeface="Times New Roman" panose="02020603050405020304" pitchFamily="18" charset="0"/>
                <a:cs typeface="Times New Roman" panose="02020603050405020304" pitchFamily="18" charset="0"/>
                <a:sym typeface="+mn-ea"/>
              </a:rPr>
              <a:t>từ</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năm</a:t>
            </a:r>
            <a:r>
              <a:rPr lang="en-US" sz="2200" dirty="0">
                <a:latin typeface="Times New Roman" panose="02020603050405020304" pitchFamily="18" charset="0"/>
                <a:cs typeface="Times New Roman" panose="02020603050405020304" pitchFamily="18" charset="0"/>
                <a:sym typeface="+mn-ea"/>
              </a:rPr>
              <a:t> 2011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thành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một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trong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những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vụ</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bằng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phức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tạp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nhất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lịch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ngành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nghệ</a:t>
            </a:r>
            <a:r>
              <a:rPr lang="en-US" sz="2200" dirty="0">
                <a:latin typeface="Times New Roman" panose="02020603050405020304" pitchFamily="18" charset="0"/>
                <a:cs typeface="Times New Roman" panose="02020603050405020304" pitchFamily="18" charset="0"/>
                <a:sym typeface="+mn-ea"/>
              </a:rPr>
              <a:t>.</a:t>
            </a:r>
            <a:endParaRPr lang="en-US" sz="2200" dirty="0">
              <a:latin typeface="Times New Roman" panose="02020603050405020304" pitchFamily="18" charset="0"/>
              <a:cs typeface="Times New Roman" panose="02020603050405020304" pitchFamily="18" charset="0"/>
            </a:endParaRPr>
          </a:p>
          <a:p>
            <a:pPr algn="just"/>
            <a:endParaRPr lang="en-US" sz="2200" dirty="0"/>
          </a:p>
        </p:txBody>
      </p:sp>
      <p:sp>
        <p:nvSpPr>
          <p:cNvPr id="12" name="Text Placeholder 11"/>
          <p:cNvSpPr>
            <a:spLocks noGrp="1"/>
          </p:cNvSpPr>
          <p:nvPr>
            <p:ph type="body" sz="half" idx="16"/>
          </p:nvPr>
        </p:nvSpPr>
        <p:spPr>
          <a:xfrm>
            <a:off x="1073792" y="3905745"/>
            <a:ext cx="10111203" cy="2430780"/>
          </a:xfrm>
        </p:spPr>
        <p:txBody>
          <a:bodyPr>
            <a:noAutofit/>
          </a:bodyPr>
          <a:lstStyle/>
          <a:p>
            <a:pPr algn="just"/>
            <a:r>
              <a:rPr lang="en-US" sz="2200" dirty="0">
                <a:latin typeface="Times New Roman" panose="02020603050405020304" pitchFamily="18" charset="0"/>
                <a:cs typeface="Times New Roman" panose="02020603050405020304" pitchFamily="18" charset="0"/>
                <a:sym typeface="+mn-ea"/>
              </a:rPr>
              <a:t>Theo </a:t>
            </a:r>
            <a:r>
              <a:rPr lang="en-US" sz="2200" dirty="0" err="1">
                <a:latin typeface="Times New Roman" panose="02020603050405020304" pitchFamily="18" charset="0"/>
                <a:cs typeface="Times New Roman" panose="02020603050405020304" pitchFamily="18" charset="0"/>
                <a:sym typeface="+mn-ea"/>
              </a:rPr>
              <a:t>báo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quốc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đưa</a:t>
            </a:r>
            <a:r>
              <a:rPr lang="en-US" sz="2200" dirty="0">
                <a:latin typeface="Times New Roman" panose="02020603050405020304" pitchFamily="18" charset="0"/>
                <a:cs typeface="Times New Roman" panose="02020603050405020304" pitchFamily="18" charset="0"/>
                <a:sym typeface="+mn-ea"/>
              </a:rPr>
              <a:t> tin,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thẩm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rằng</a:t>
            </a:r>
            <a:r>
              <a:rPr lang="en-US" sz="2200" dirty="0">
                <a:latin typeface="Times New Roman" panose="02020603050405020304" pitchFamily="18" charset="0"/>
                <a:cs typeface="Times New Roman" panose="02020603050405020304" pitchFamily="18" charset="0"/>
                <a:sym typeface="+mn-ea"/>
              </a:rPr>
              <a:t> Samsung </a:t>
            </a:r>
            <a:r>
              <a:rPr lang="en-US" sz="2200" dirty="0" err="1">
                <a:latin typeface="Times New Roman" panose="02020603050405020304" pitchFamily="18" charset="0"/>
                <a:cs typeface="Times New Roman" panose="02020603050405020304" pitchFamily="18" charset="0"/>
                <a:sym typeface="+mn-ea"/>
              </a:rPr>
              <a:t>đã</a:t>
            </a:r>
            <a:r>
              <a:rPr lang="en-US" sz="2200" dirty="0">
                <a:latin typeface="Times New Roman" panose="02020603050405020304" pitchFamily="18" charset="0"/>
                <a:cs typeface="Times New Roman" panose="02020603050405020304" pitchFamily="18" charset="0"/>
                <a:sym typeface="+mn-ea"/>
              </a:rPr>
              <a:t> vi </a:t>
            </a:r>
            <a:r>
              <a:rPr lang="en-US" sz="2200" dirty="0" err="1">
                <a:latin typeface="Times New Roman" panose="02020603050405020304" pitchFamily="18" charset="0"/>
                <a:cs typeface="Times New Roman" panose="02020603050405020304" pitchFamily="18" charset="0"/>
                <a:sym typeface="+mn-ea"/>
              </a:rPr>
              <a:t>phạm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bằng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Apple </a:t>
            </a:r>
            <a:r>
              <a:rPr lang="en-US" sz="2200" dirty="0" err="1">
                <a:latin typeface="Times New Roman" panose="02020603050405020304" pitchFamily="18" charset="0"/>
                <a:cs typeface="Times New Roman" panose="02020603050405020304" pitchFamily="18" charset="0"/>
                <a:sym typeface="+mn-ea"/>
              </a:rPr>
              <a:t>về</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thiết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thoại</a:t>
            </a:r>
            <a:r>
              <a:rPr lang="en-US" sz="2200" dirty="0">
                <a:latin typeface="Times New Roman" panose="02020603050405020304" pitchFamily="18" charset="0"/>
                <a:cs typeface="Times New Roman" panose="02020603050405020304" pitchFamily="18" charset="0"/>
                <a:sym typeface="+mn-ea"/>
              </a:rPr>
              <a:t> di </a:t>
            </a:r>
            <a:r>
              <a:rPr lang="en-US" sz="2200" dirty="0" err="1">
                <a:latin typeface="Times New Roman" panose="02020603050405020304" pitchFamily="18" charset="0"/>
                <a:cs typeface="Times New Roman" panose="02020603050405020304" pitchFamily="18" charset="0"/>
                <a:sym typeface="+mn-ea"/>
              </a:rPr>
              <a:t>động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cụ</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thể</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phạm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vị</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vụ</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gồm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góc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tròn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phần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viền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mặt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trước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sản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phẩm</a:t>
            </a:r>
            <a:r>
              <a:rPr lang="en-US" sz="2200" dirty="0">
                <a:latin typeface="Times New Roman" panose="02020603050405020304" pitchFamily="18" charset="0"/>
                <a:cs typeface="Times New Roman" panose="02020603050405020304" pitchFamily="18" charset="0"/>
                <a:sym typeface="+mn-ea"/>
              </a:rPr>
              <a:t> Apple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menu </a:t>
            </a:r>
            <a:r>
              <a:rPr lang="en-US" sz="2200" dirty="0" err="1">
                <a:latin typeface="Times New Roman" panose="02020603050405020304" pitchFamily="18" charset="0"/>
                <a:cs typeface="Times New Roman" panose="02020603050405020304" pitchFamily="18" charset="0"/>
                <a:sym typeface="+mn-ea"/>
              </a:rPr>
              <a:t>ứng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dụng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được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sắp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xếp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lưới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đặc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trưng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iPhone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iPad. Apple </a:t>
            </a:r>
            <a:r>
              <a:rPr lang="en-US" sz="2200" dirty="0" err="1">
                <a:latin typeface="Times New Roman" panose="02020603050405020304" pitchFamily="18" charset="0"/>
                <a:cs typeface="Times New Roman" panose="02020603050405020304" pitchFamily="18" charset="0"/>
                <a:sym typeface="+mn-ea"/>
              </a:rPr>
              <a:t>đã</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yêu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cầu</a:t>
            </a:r>
            <a:r>
              <a:rPr lang="en-US" sz="2200" dirty="0">
                <a:latin typeface="Times New Roman" panose="02020603050405020304" pitchFamily="18" charset="0"/>
                <a:cs typeface="Times New Roman" panose="02020603050405020304" pitchFamily="18" charset="0"/>
                <a:sym typeface="+mn-ea"/>
              </a:rPr>
              <a:t> Samsung </a:t>
            </a:r>
            <a:r>
              <a:rPr lang="en-US" sz="2200" dirty="0" err="1">
                <a:latin typeface="Times New Roman" panose="02020603050405020304" pitchFamily="18" charset="0"/>
                <a:cs typeface="Times New Roman" panose="02020603050405020304" pitchFamily="18" charset="0"/>
                <a:sym typeface="+mn-ea"/>
              </a:rPr>
              <a:t>bồi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thường</a:t>
            </a:r>
            <a:r>
              <a:rPr lang="en-US" sz="2200" dirty="0">
                <a:latin typeface="Times New Roman" panose="02020603050405020304" pitchFamily="18" charset="0"/>
                <a:cs typeface="Times New Roman" panose="02020603050405020304" pitchFamily="18" charset="0"/>
                <a:sym typeface="+mn-ea"/>
              </a:rPr>
              <a:t> 2,5 </a:t>
            </a:r>
            <a:r>
              <a:rPr lang="en-US" sz="2200" dirty="0" err="1">
                <a:latin typeface="Times New Roman" panose="02020603050405020304" pitchFamily="18" charset="0"/>
                <a:cs typeface="Times New Roman" panose="02020603050405020304" pitchFamily="18" charset="0"/>
                <a:sym typeface="+mn-ea"/>
              </a:rPr>
              <a:t>tỷ</a:t>
            </a:r>
            <a:r>
              <a:rPr lang="en-US" sz="2200" dirty="0">
                <a:latin typeface="Times New Roman" panose="02020603050405020304" pitchFamily="18" charset="0"/>
                <a:cs typeface="Times New Roman" panose="02020603050405020304" pitchFamily="18" charset="0"/>
                <a:sym typeface="+mn-ea"/>
              </a:rPr>
              <a:t> USD </a:t>
            </a:r>
            <a:r>
              <a:rPr lang="en-US" sz="2200" dirty="0" err="1">
                <a:latin typeface="Times New Roman" panose="02020603050405020304" pitchFamily="18" charset="0"/>
                <a:cs typeface="Times New Roman" panose="02020603050405020304" pitchFamily="18" charset="0"/>
                <a:sym typeface="+mn-ea"/>
              </a:rPr>
              <a:t>vì</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những</a:t>
            </a:r>
            <a:r>
              <a:rPr lang="en-US" sz="2200" dirty="0">
                <a:latin typeface="Times New Roman" panose="02020603050405020304" pitchFamily="18" charset="0"/>
                <a:cs typeface="Times New Roman" panose="02020603050405020304" pitchFamily="18" charset="0"/>
                <a:sym typeface="+mn-ea"/>
              </a:rPr>
              <a:t> vi </a:t>
            </a:r>
            <a:r>
              <a:rPr lang="en-US" sz="2200" dirty="0" err="1">
                <a:latin typeface="Times New Roman" panose="02020603050405020304" pitchFamily="18" charset="0"/>
                <a:cs typeface="Times New Roman" panose="02020603050405020304" pitchFamily="18" charset="0"/>
                <a:sym typeface="+mn-ea"/>
              </a:rPr>
              <a:t>phạm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trên</a:t>
            </a:r>
            <a:r>
              <a:rPr lang="en-US" sz="2200" dirty="0">
                <a:latin typeface="Times New Roman" panose="02020603050405020304" pitchFamily="18" charset="0"/>
                <a:cs typeface="Times New Roman" panose="02020603050405020304" pitchFamily="18" charset="0"/>
                <a:sym typeface="+mn-ea"/>
              </a:rPr>
              <a:t>.</a:t>
            </a:r>
          </a:p>
        </p:txBody>
      </p:sp>
      <p:pic>
        <p:nvPicPr>
          <p:cNvPr id="15" name="Picture 14" descr="IMG_256"/>
          <p:cNvPicPr/>
          <p:nvPr/>
        </p:nvPicPr>
        <p:blipFill>
          <a:blip r:embed="rId2"/>
          <a:stretch>
            <a:fillRect/>
          </a:stretch>
        </p:blipFill>
        <p:spPr>
          <a:xfrm>
            <a:off x="6342400" y="1686188"/>
            <a:ext cx="4269674" cy="2086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barn(inVertical)">
                                      <p:cBhvr>
                                        <p:cTn id="13" dur="500"/>
                                        <p:tgtEl>
                                          <p:spTgt spid="10">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barn(inVertical)">
                                      <p:cBhvr>
                                        <p:cTn id="16" dur="500"/>
                                        <p:tgtEl>
                                          <p:spTgt spid="1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circle(in)">
                                      <p:cBhvr>
                                        <p:cTn id="21"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uild="p"/>
      <p:bldP spid="1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6937" y="858590"/>
            <a:ext cx="10398125" cy="4912995"/>
          </a:xfrm>
        </p:spPr>
        <p:txBody>
          <a:bodyPr>
            <a:normAutofit/>
          </a:bodyPr>
          <a:lstStyle/>
          <a:p>
            <a:pPr algn="just"/>
            <a:r>
              <a:rPr lang="en-US" sz="2200" dirty="0" err="1">
                <a:latin typeface="Times New Roman" panose="02020603050405020304" pitchFamily="18" charset="0"/>
                <a:cs typeface="Times New Roman" panose="02020603050405020304" pitchFamily="18" charset="0"/>
              </a:rPr>
              <a:t>Tháng</a:t>
            </a:r>
            <a:r>
              <a:rPr lang="en-US" sz="2200" dirty="0">
                <a:latin typeface="Times New Roman" panose="02020603050405020304" pitchFamily="18" charset="0"/>
                <a:cs typeface="Times New Roman" panose="02020603050405020304" pitchFamily="18" charset="0"/>
              </a:rPr>
              <a:t> 5/2015,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phúc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tiền</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bồi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xuống</a:t>
            </a:r>
            <a:r>
              <a:rPr lang="en-US" sz="2200" dirty="0">
                <a:latin typeface="Times New Roman" panose="02020603050405020304" pitchFamily="18" charset="0"/>
                <a:cs typeface="Times New Roman" panose="02020603050405020304" pitchFamily="18" charset="0"/>
              </a:rPr>
              <a:t> 548 </a:t>
            </a:r>
            <a:r>
              <a:rPr lang="en-US" sz="2200" dirty="0" err="1">
                <a:latin typeface="Times New Roman" panose="02020603050405020304" pitchFamily="18" charset="0"/>
                <a:cs typeface="Times New Roman" panose="02020603050405020304" pitchFamily="18" charset="0"/>
              </a:rPr>
              <a:t>triệu</a:t>
            </a:r>
            <a:r>
              <a:rPr lang="en-US" sz="2200" dirty="0">
                <a:latin typeface="Times New Roman" panose="02020603050405020304" pitchFamily="18" charset="0"/>
                <a:cs typeface="Times New Roman" panose="02020603050405020304" pitchFamily="18" charset="0"/>
              </a:rPr>
              <a:t> USD, </a:t>
            </a:r>
            <a:r>
              <a:rPr lang="en-US" sz="2200" dirty="0" err="1">
                <a:latin typeface="Times New Roman" panose="02020603050405020304" pitchFamily="18" charset="0"/>
                <a:cs typeface="Times New Roman" panose="02020603050405020304" pitchFamily="18" charset="0"/>
              </a:rPr>
              <a:t>vì</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rằng</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kiểu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phẩm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qua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iPhone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tháng</a:t>
            </a:r>
            <a:r>
              <a:rPr lang="en-US" sz="2200" dirty="0">
                <a:latin typeface="Times New Roman" panose="02020603050405020304" pitchFamily="18" charset="0"/>
                <a:cs typeface="Times New Roman" panose="02020603050405020304" pitchFamily="18" charset="0"/>
              </a:rPr>
              <a:t> 12/2015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ty </a:t>
            </a:r>
            <a:r>
              <a:rPr lang="en-US" sz="2200" dirty="0" err="1">
                <a:latin typeface="Times New Roman" panose="02020603050405020304" pitchFamily="18" charset="0"/>
                <a:cs typeface="Times New Roman" panose="02020603050405020304" pitchFamily="18" charset="0"/>
              </a:rPr>
              <a:t>đồng</a:t>
            </a:r>
            <a:r>
              <a:rPr lang="en-US" sz="2200" dirty="0">
                <a:latin typeface="Times New Roman" panose="02020603050405020304" pitchFamily="18" charset="0"/>
                <a:cs typeface="Times New Roman" panose="02020603050405020304" pitchFamily="18" charset="0"/>
              </a:rPr>
              <a:t> ý </a:t>
            </a:r>
            <a:r>
              <a:rPr lang="en-US" sz="2200" dirty="0" err="1">
                <a:latin typeface="Times New Roman" panose="02020603050405020304" pitchFamily="18" charset="0"/>
                <a:cs typeface="Times New Roman" panose="02020603050405020304" pitchFamily="18" charset="0"/>
              </a:rPr>
              <a:t>bãi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bỏ</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ngoài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Mỹ</a:t>
            </a:r>
            <a:r>
              <a:rPr lang="en-US" sz="2200" dirty="0">
                <a:latin typeface="Times New Roman" panose="02020603050405020304" pitchFamily="18" charset="0"/>
                <a:cs typeface="Times New Roman" panose="02020603050405020304" pitchFamily="18" charset="0"/>
              </a:rPr>
              <a:t>.</a:t>
            </a:r>
          </a:p>
          <a:p>
            <a:pPr algn="just"/>
            <a:r>
              <a:rPr lang="en-US" sz="2200" dirty="0" err="1">
                <a:latin typeface="Times New Roman" panose="02020603050405020304" pitchFamily="18" charset="0"/>
                <a:cs typeface="Times New Roman" panose="02020603050405020304" pitchFamily="18" charset="0"/>
              </a:rPr>
              <a:t>Vào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tháng</a:t>
            </a:r>
            <a:r>
              <a:rPr lang="en-US" sz="2200" dirty="0">
                <a:latin typeface="Times New Roman" panose="02020603050405020304" pitchFamily="18" charset="0"/>
                <a:cs typeface="Times New Roman" panose="02020603050405020304" pitchFamily="18" charset="0"/>
              </a:rPr>
              <a:t> 11/2017,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tòa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cuối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giữa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“slide-to-unlock”( </a:t>
            </a:r>
            <a:r>
              <a:rPr lang="en-US" sz="2200" dirty="0" err="1">
                <a:latin typeface="Times New Roman" panose="02020603050405020304" pitchFamily="18" charset="0"/>
                <a:cs typeface="Times New Roman" panose="02020603050405020304" pitchFamily="18" charset="0"/>
              </a:rPr>
              <a:t>trượt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giữ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120 </a:t>
            </a:r>
            <a:r>
              <a:rPr lang="en-US" sz="2200" dirty="0" err="1">
                <a:latin typeface="Times New Roman" panose="02020603050405020304" pitchFamily="18" charset="0"/>
                <a:cs typeface="Times New Roman" panose="02020603050405020304" pitchFamily="18" charset="0"/>
              </a:rPr>
              <a:t>triệu</a:t>
            </a:r>
            <a:r>
              <a:rPr lang="en-US" sz="2200" dirty="0">
                <a:latin typeface="Times New Roman" panose="02020603050405020304" pitchFamily="18" charset="0"/>
                <a:cs typeface="Times New Roman" panose="02020603050405020304" pitchFamily="18" charset="0"/>
              </a:rPr>
              <a:t> USD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a:t>
            </a:r>
          </a:p>
          <a:p>
            <a:pPr algn="just"/>
            <a:r>
              <a:rPr lang="en-US" sz="2200" dirty="0" err="1">
                <a:latin typeface="Times New Roman" panose="02020603050405020304" pitchFamily="18" charset="0"/>
                <a:cs typeface="Times New Roman" panose="02020603050405020304" pitchFamily="18" charset="0"/>
              </a:rPr>
              <a:t>Giờ</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r>
              <a:rPr lang="en-US" sz="2200" dirty="0">
                <a:latin typeface="Times New Roman" panose="02020603050405020304" pitchFamily="18" charset="0"/>
                <a:cs typeface="Times New Roman" panose="02020603050405020304" pitchFamily="18" charset="0"/>
              </a:rPr>
              <a:t> 7 </a:t>
            </a:r>
            <a:r>
              <a:rPr lang="en-US" sz="2200" dirty="0" err="1">
                <a:latin typeface="Times New Roman" panose="02020603050405020304" pitchFamily="18" charset="0"/>
                <a:cs typeface="Times New Roman" panose="02020603050405020304" pitchFamily="18" charset="0"/>
              </a:rPr>
              <a:t>năm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ròng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chuỗi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giá</a:t>
            </a:r>
            <a:r>
              <a:rPr lang="en-US" sz="2200" dirty="0">
                <a:latin typeface="Times New Roman" panose="02020603050405020304" pitchFamily="18" charset="0"/>
                <a:cs typeface="Times New Roman" panose="02020603050405020304" pitchFamily="18" charset="0"/>
              </a:rPr>
              <a:t> 1 </a:t>
            </a:r>
            <a:r>
              <a:rPr lang="en-US" sz="2200" dirty="0" err="1">
                <a:latin typeface="Times New Roman" panose="02020603050405020304" pitchFamily="18" charset="0"/>
                <a:cs typeface="Times New Roman" panose="02020603050405020304" pitchFamily="18" charset="0"/>
              </a:rPr>
              <a:t>tỷ</a:t>
            </a:r>
            <a:r>
              <a:rPr lang="en-US" sz="2200" dirty="0">
                <a:latin typeface="Times New Roman" panose="02020603050405020304" pitchFamily="18" charset="0"/>
                <a:cs typeface="Times New Roman" panose="02020603050405020304" pitchFamily="18" charset="0"/>
              </a:rPr>
              <a:t> USD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cuối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mà</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phải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539 </a:t>
            </a:r>
            <a:r>
              <a:rPr lang="en-US" sz="2200" dirty="0" err="1">
                <a:latin typeface="Times New Roman" panose="02020603050405020304" pitchFamily="18" charset="0"/>
                <a:cs typeface="Times New Roman" panose="02020603050405020304" pitchFamily="18" charset="0"/>
              </a:rPr>
              <a:t>triệu</a:t>
            </a:r>
            <a:r>
              <a:rPr lang="en-US" sz="2200" dirty="0">
                <a:latin typeface="Times New Roman" panose="02020603050405020304" pitchFamily="18" charset="0"/>
                <a:cs typeface="Times New Roman" panose="02020603050405020304" pitchFamily="18" charset="0"/>
              </a:rPr>
              <a:t> USD.</a:t>
            </a:r>
          </a:p>
          <a:p>
            <a:pPr algn="just"/>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15"/>
          </p:nvPr>
        </p:nvSpPr>
        <p:spPr>
          <a:xfrm>
            <a:off x="873125" y="4145915"/>
            <a:ext cx="10057765" cy="1145540"/>
          </a:xfrm>
        </p:spPr>
        <p:txBody>
          <a:bodyPr>
            <a:normAutofit fontScale="92500" lnSpcReduction="20000"/>
          </a:bodyPr>
          <a:lstStyle/>
          <a:p>
            <a:pPr marL="342900"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sym typeface="+mn-ea"/>
              </a:rPr>
              <a:t>Tòa</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án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Mỹ</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cũng</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làm</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rõ</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và</a:t>
            </a:r>
            <a:r>
              <a:rPr lang="en-US" sz="2400" dirty="0">
                <a:latin typeface="Times New Roman" panose="02020603050405020304" pitchFamily="18" charset="0"/>
                <a:cs typeface="Times New Roman" panose="02020603050405020304" pitchFamily="18" charset="0"/>
                <a:sym typeface="+mn-ea"/>
              </a:rPr>
              <a:t> ra </a:t>
            </a:r>
            <a:r>
              <a:rPr lang="en-US" sz="2400" dirty="0" err="1">
                <a:latin typeface="Times New Roman" panose="02020603050405020304" pitchFamily="18" charset="0"/>
                <a:cs typeface="Times New Roman" panose="02020603050405020304" pitchFamily="18" charset="0"/>
                <a:sym typeface="+mn-ea"/>
              </a:rPr>
              <a:t>phán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quyết</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buộc</a:t>
            </a:r>
            <a:r>
              <a:rPr lang="en-US" sz="2400" dirty="0">
                <a:latin typeface="Times New Roman" panose="02020603050405020304" pitchFamily="18" charset="0"/>
                <a:cs typeface="Times New Roman" panose="02020603050405020304" pitchFamily="18" charset="0"/>
                <a:sym typeface="+mn-ea"/>
              </a:rPr>
              <a:t> Samsung </a:t>
            </a:r>
            <a:r>
              <a:rPr lang="en-US" sz="2400" dirty="0" err="1">
                <a:latin typeface="Times New Roman" panose="02020603050405020304" pitchFamily="18" charset="0"/>
                <a:cs typeface="Times New Roman" panose="02020603050405020304" pitchFamily="18" charset="0"/>
                <a:sym typeface="+mn-ea"/>
              </a:rPr>
              <a:t>bồi</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thường</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cho</a:t>
            </a:r>
            <a:r>
              <a:rPr lang="en-US" sz="2400" dirty="0">
                <a:latin typeface="Times New Roman" panose="02020603050405020304" pitchFamily="18" charset="0"/>
                <a:cs typeface="Times New Roman" panose="02020603050405020304" pitchFamily="18" charset="0"/>
                <a:sym typeface="+mn-ea"/>
              </a:rPr>
              <a:t> Apple </a:t>
            </a:r>
            <a:r>
              <a:rPr lang="en-US" sz="2400" dirty="0" err="1">
                <a:latin typeface="Times New Roman" panose="02020603050405020304" pitchFamily="18" charset="0"/>
                <a:cs typeface="Times New Roman" panose="02020603050405020304" pitchFamily="18" charset="0"/>
                <a:sym typeface="+mn-ea"/>
              </a:rPr>
              <a:t>dựa</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trên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doanh</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số</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bán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điện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thoại</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thông</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minh</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hoặc</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các</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thành</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phần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linh</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kiện</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của</a:t>
            </a:r>
            <a:r>
              <a:rPr lang="en-US" sz="2400" dirty="0">
                <a:latin typeface="Times New Roman" panose="02020603050405020304" pitchFamily="18" charset="0"/>
                <a:cs typeface="Times New Roman" panose="02020603050405020304" pitchFamily="18" charset="0"/>
                <a:sym typeface="+mn-ea"/>
              </a:rPr>
              <a:t> Samsung vi </a:t>
            </a:r>
            <a:r>
              <a:rPr lang="en-US" sz="2400" dirty="0" err="1">
                <a:latin typeface="Times New Roman" panose="02020603050405020304" pitchFamily="18" charset="0"/>
                <a:cs typeface="Times New Roman" panose="02020603050405020304" pitchFamily="18" charset="0"/>
                <a:sym typeface="+mn-ea"/>
              </a:rPr>
              <a:t>phạm</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các</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bằng</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sáng</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chế</a:t>
            </a:r>
            <a:r>
              <a:rPr lang="en-US" sz="2400" dirty="0">
                <a:latin typeface="Times New Roman" panose="02020603050405020304" pitchFamily="18" charset="0"/>
                <a:cs typeface="Times New Roman" panose="02020603050405020304" pitchFamily="18" charset="0"/>
                <a:sym typeface="+mn-ea"/>
              </a:rPr>
              <a:t> </a:t>
            </a:r>
            <a:r>
              <a:rPr lang="en-US" sz="2400" dirty="0" err="1">
                <a:latin typeface="Times New Roman" panose="02020603050405020304" pitchFamily="18" charset="0"/>
                <a:cs typeface="Times New Roman" panose="02020603050405020304" pitchFamily="18" charset="0"/>
                <a:sym typeface="+mn-ea"/>
              </a:rPr>
              <a:t>của</a:t>
            </a:r>
            <a:r>
              <a:rPr lang="en-US" sz="2400" dirty="0">
                <a:latin typeface="Times New Roman" panose="02020603050405020304" pitchFamily="18" charset="0"/>
                <a:cs typeface="Times New Roman" panose="02020603050405020304" pitchFamily="18" charset="0"/>
                <a:sym typeface="+mn-ea"/>
              </a:rPr>
              <a:t> Apple.</a:t>
            </a:r>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p:txBody>
      </p:sp>
      <p:sp>
        <p:nvSpPr>
          <p:cNvPr id="14" name="Text Placeholder 13"/>
          <p:cNvSpPr>
            <a:spLocks noGrp="1"/>
          </p:cNvSpPr>
          <p:nvPr>
            <p:ph type="body" sz="half" idx="17"/>
          </p:nvPr>
        </p:nvSpPr>
        <p:spPr>
          <a:xfrm>
            <a:off x="954405" y="1064260"/>
            <a:ext cx="5220335" cy="2922270"/>
          </a:xfrm>
        </p:spPr>
        <p:txBody>
          <a:bodyPr>
            <a:noAutofit/>
          </a:bodyPr>
          <a:lstStyle/>
          <a:p>
            <a:pPr marL="285750" indent="-285750" algn="just">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sym typeface="+mn-ea"/>
              </a:rPr>
              <a:t>Năm</a:t>
            </a:r>
            <a:r>
              <a:rPr lang="en-US" sz="2200" dirty="0">
                <a:latin typeface="Times New Roman" panose="02020603050405020304" pitchFamily="18" charset="0"/>
                <a:cs typeface="Times New Roman" panose="02020603050405020304" pitchFamily="18" charset="0"/>
                <a:sym typeface="+mn-ea"/>
              </a:rPr>
              <a:t> 2012, </a:t>
            </a:r>
            <a:r>
              <a:rPr lang="en-US" sz="2200" dirty="0" err="1">
                <a:latin typeface="Times New Roman" panose="02020603050405020304" pitchFamily="18" charset="0"/>
                <a:cs typeface="Times New Roman" panose="02020603050405020304" pitchFamily="18" charset="0"/>
                <a:sym typeface="+mn-ea"/>
              </a:rPr>
              <a:t>tòa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đã</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xử</a:t>
            </a:r>
            <a:r>
              <a:rPr lang="en-US" sz="2200" dirty="0">
                <a:latin typeface="Times New Roman" panose="02020603050405020304" pitchFamily="18" charset="0"/>
                <a:cs typeface="Times New Roman" panose="02020603050405020304" pitchFamily="18" charset="0"/>
                <a:sym typeface="+mn-ea"/>
              </a:rPr>
              <a:t> Apple </a:t>
            </a:r>
            <a:r>
              <a:rPr lang="en-US" sz="2200" dirty="0" err="1">
                <a:latin typeface="Times New Roman" panose="02020603050405020304" pitchFamily="18" charset="0"/>
                <a:cs typeface="Times New Roman" panose="02020603050405020304" pitchFamily="18" charset="0"/>
                <a:sym typeface="+mn-ea"/>
              </a:rPr>
              <a:t>thắng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nhưng</a:t>
            </a:r>
            <a:r>
              <a:rPr lang="en-US" sz="2200" dirty="0">
                <a:latin typeface="Times New Roman" panose="02020603050405020304" pitchFamily="18" charset="0"/>
                <a:cs typeface="Times New Roman" panose="02020603050405020304" pitchFamily="18" charset="0"/>
                <a:sym typeface="+mn-ea"/>
              </a:rPr>
              <a:t> con </a:t>
            </a:r>
            <a:r>
              <a:rPr lang="en-US" sz="2200" dirty="0" err="1">
                <a:latin typeface="Times New Roman" panose="02020603050405020304" pitchFamily="18" charset="0"/>
                <a:cs typeface="Times New Roman" panose="02020603050405020304" pitchFamily="18" charset="0"/>
                <a:sym typeface="+mn-ea"/>
              </a:rPr>
              <a:t>số</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bồi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thường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được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đưa</a:t>
            </a:r>
            <a:r>
              <a:rPr lang="en-US" sz="2200" dirty="0">
                <a:latin typeface="Times New Roman" panose="02020603050405020304" pitchFamily="18" charset="0"/>
                <a:cs typeface="Times New Roman" panose="02020603050405020304" pitchFamily="18" charset="0"/>
                <a:sym typeface="+mn-ea"/>
              </a:rPr>
              <a:t> ra </a:t>
            </a:r>
            <a:r>
              <a:rPr lang="en-US" sz="2200" dirty="0" err="1">
                <a:latin typeface="Times New Roman" panose="02020603050405020304" pitchFamily="18" charset="0"/>
                <a:cs typeface="Times New Roman" panose="02020603050405020304" pitchFamily="18" charset="0"/>
                <a:sym typeface="+mn-ea"/>
              </a:rPr>
              <a:t>từ</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quyết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tòa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chỉ</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là</a:t>
            </a:r>
            <a:r>
              <a:rPr lang="en-US" sz="2200" dirty="0">
                <a:latin typeface="Times New Roman" panose="02020603050405020304" pitchFamily="18" charset="0"/>
                <a:cs typeface="Times New Roman" panose="02020603050405020304" pitchFamily="18" charset="0"/>
                <a:sym typeface="+mn-ea"/>
              </a:rPr>
              <a:t> 1 </a:t>
            </a:r>
            <a:r>
              <a:rPr lang="en-US" sz="2200" dirty="0" err="1">
                <a:latin typeface="Times New Roman" panose="02020603050405020304" pitchFamily="18" charset="0"/>
                <a:cs typeface="Times New Roman" panose="02020603050405020304" pitchFamily="18" charset="0"/>
                <a:sym typeface="+mn-ea"/>
              </a:rPr>
              <a:t>tỷ</a:t>
            </a:r>
            <a:r>
              <a:rPr lang="en-US" sz="2200" dirty="0">
                <a:latin typeface="Times New Roman" panose="02020603050405020304" pitchFamily="18" charset="0"/>
                <a:cs typeface="Times New Roman" panose="02020603050405020304" pitchFamily="18" charset="0"/>
                <a:sym typeface="+mn-ea"/>
              </a:rPr>
              <a:t> USD. </a:t>
            </a:r>
            <a:r>
              <a:rPr lang="en-US" sz="2200" dirty="0" err="1">
                <a:latin typeface="Times New Roman" panose="02020603050405020304" pitchFamily="18" charset="0"/>
                <a:cs typeface="Times New Roman" panose="02020603050405020304" pitchFamily="18" charset="0"/>
                <a:sym typeface="+mn-ea"/>
              </a:rPr>
              <a:t>Tuy</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nhiên</a:t>
            </a:r>
            <a:r>
              <a:rPr lang="en-US" sz="2200" dirty="0">
                <a:latin typeface="Times New Roman" panose="02020603050405020304" pitchFamily="18" charset="0"/>
                <a:cs typeface="Times New Roman" panose="02020603050405020304" pitchFamily="18" charset="0"/>
                <a:sym typeface="+mn-ea"/>
              </a:rPr>
              <a:t> 6 </a:t>
            </a:r>
            <a:r>
              <a:rPr lang="en-US" sz="2200" dirty="0" err="1">
                <a:latin typeface="Times New Roman" panose="02020603050405020304" pitchFamily="18" charset="0"/>
                <a:cs typeface="Times New Roman" panose="02020603050405020304" pitchFamily="18" charset="0"/>
                <a:sym typeface="+mn-ea"/>
              </a:rPr>
              <a:t>tháng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sau</a:t>
            </a:r>
            <a:r>
              <a:rPr lang="en-US" sz="2200" dirty="0">
                <a:latin typeface="Times New Roman" panose="02020603050405020304" pitchFamily="18" charset="0"/>
                <a:cs typeface="Times New Roman" panose="02020603050405020304" pitchFamily="18" charset="0"/>
                <a:sym typeface="+mn-ea"/>
              </a:rPr>
              <a:t>, Samsung </a:t>
            </a:r>
            <a:r>
              <a:rPr lang="en-US" sz="2200" dirty="0" err="1">
                <a:latin typeface="Times New Roman" panose="02020603050405020304" pitchFamily="18" charset="0"/>
                <a:cs typeface="Times New Roman" panose="02020603050405020304" pitchFamily="18" charset="0"/>
                <a:sym typeface="+mn-ea"/>
              </a:rPr>
              <a:t>đã</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gửi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kháng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lên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Tòa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cao</a:t>
            </a:r>
            <a:r>
              <a:rPr lang="en-US" sz="2200" dirty="0">
                <a:latin typeface="Times New Roman" panose="02020603050405020304" pitchFamily="18" charset="0"/>
                <a:cs typeface="Times New Roman" panose="02020603050405020304" pitchFamily="18" charset="0"/>
                <a:sym typeface="+mn-ea"/>
              </a:rPr>
              <a:t>. Sau </a:t>
            </a:r>
            <a:r>
              <a:rPr lang="en-US" sz="2200" dirty="0" err="1">
                <a:latin typeface="Times New Roman" panose="02020603050405020304" pitchFamily="18" charset="0"/>
                <a:cs typeface="Times New Roman" panose="02020603050405020304" pitchFamily="18" charset="0"/>
                <a:sym typeface="+mn-ea"/>
              </a:rPr>
              <a:t>đó</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được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trả</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về</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tòa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cấp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quận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vụ</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kiện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bị</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kéo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dài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suốt</a:t>
            </a:r>
            <a:r>
              <a:rPr lang="en-US" sz="2200" dirty="0">
                <a:latin typeface="Times New Roman" panose="02020603050405020304" pitchFamily="18" charset="0"/>
                <a:cs typeface="Times New Roman" panose="02020603050405020304" pitchFamily="18" charset="0"/>
                <a:sym typeface="+mn-ea"/>
              </a:rPr>
              <a:t> 7 </a:t>
            </a:r>
            <a:r>
              <a:rPr lang="en-US" sz="2200" dirty="0" err="1">
                <a:latin typeface="Times New Roman" panose="02020603050405020304" pitchFamily="18" charset="0"/>
                <a:cs typeface="Times New Roman" panose="02020603050405020304" pitchFamily="18" charset="0"/>
                <a:sym typeface="+mn-ea"/>
              </a:rPr>
              <a:t>năm</a:t>
            </a:r>
            <a:r>
              <a:rPr lang="en-US" sz="2200" dirty="0">
                <a:latin typeface="Times New Roman" panose="02020603050405020304" pitchFamily="18" charset="0"/>
                <a:cs typeface="Times New Roman" panose="02020603050405020304" pitchFamily="18" charset="0"/>
                <a:sym typeface="+mn-ea"/>
              </a:rPr>
              <a:t> qua.</a:t>
            </a:r>
            <a:endParaRPr lang="en-US" sz="22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8" name="Picture 1" descr="Sforum - Trang thông tin công nghệ mới nhất samsung_apple_patent_infringement_lawsuit.0-600x400 Apple thắng kiện Samsung trong vụ kiện kéo dài 7 năm, Samsung phải bồi thường 539 triệu USD "/>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522085" y="1188720"/>
            <a:ext cx="4300855" cy="2867025"/>
          </a:xfrm>
          <a:prstGeom prst="rect">
            <a:avLst/>
          </a:prstGeom>
          <a:noFill/>
          <a:ln>
            <a:noFill/>
          </a:ln>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arn(inVertical)">
                                      <p:cBhvr>
                                        <p:cTn id="7" dur="500"/>
                                        <p:tgtEl>
                                          <p:spTgt spid="14">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barn(inVertical)">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3120" y="768851"/>
            <a:ext cx="4770506" cy="1188720"/>
          </a:xfrm>
        </p:spPr>
        <p:txBody>
          <a:bodyPr>
            <a:normAutofit/>
          </a:bodyPr>
          <a:lstStyle/>
          <a:p>
            <a:pPr algn="ctr"/>
            <a:r>
              <a:rPr lang="en-US" sz="2800" dirty="0">
                <a:solidFill>
                  <a:schemeClr val="bg1"/>
                </a:solidFill>
                <a:latin typeface="Times New Roman" panose="02020603050405020304" pitchFamily="18" charset="0"/>
                <a:cs typeface="Times New Roman" panose="02020603050405020304" pitchFamily="18" charset="0"/>
              </a:rPr>
              <a:t>Quan </a:t>
            </a:r>
            <a:r>
              <a:rPr lang="en-US" sz="2800" dirty="0" err="1">
                <a:solidFill>
                  <a:schemeClr val="bg1"/>
                </a:solidFill>
                <a:latin typeface="Times New Roman" panose="02020603050405020304" pitchFamily="18" charset="0"/>
                <a:cs typeface="Times New Roman" panose="02020603050405020304" pitchFamily="18" charset="0"/>
              </a:rPr>
              <a:t>điểm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cá</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nhân</a:t>
            </a:r>
            <a:br>
              <a:rPr lang="en-US" sz="2800" dirty="0"/>
            </a:br>
            <a:endParaRPr lang="en-US" sz="2800" dirty="0"/>
          </a:p>
        </p:txBody>
      </p:sp>
      <p:sp>
        <p:nvSpPr>
          <p:cNvPr id="3" name="Content Placeholder 2"/>
          <p:cNvSpPr>
            <a:spLocks noGrp="1"/>
          </p:cNvSpPr>
          <p:nvPr>
            <p:ph idx="1"/>
          </p:nvPr>
        </p:nvSpPr>
        <p:spPr>
          <a:xfrm>
            <a:off x="738230" y="1653543"/>
            <a:ext cx="10712741" cy="3550914"/>
          </a:xfrm>
        </p:spPr>
        <p:txBody>
          <a:bodyPr>
            <a:normAutofit/>
          </a:bodyPr>
          <a:lstStyle/>
          <a:p>
            <a:pPr algn="just"/>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tuyệt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Xét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mặt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nhưng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bỏ</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theo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đuổi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kéo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suốt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ít</a:t>
            </a:r>
            <a:r>
              <a:rPr lang="en-US" sz="2200" dirty="0">
                <a:latin typeface="Times New Roman" panose="02020603050405020304" pitchFamily="18" charset="0"/>
                <a:cs typeface="Times New Roman" panose="02020603050405020304" pitchFamily="18" charset="0"/>
              </a:rPr>
              <a:t>. Apple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đòi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vi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nhưng</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hàng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đem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nhuận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Chưa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qua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Samsung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PR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góp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nhỏ</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Samsung ở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tại</a:t>
            </a:r>
            <a:r>
              <a:rPr lang="en-US" sz="2200" dirty="0">
                <a:latin typeface="Times New Roman" panose="02020603050405020304" pitchFamily="18" charset="0"/>
                <a:cs typeface="Times New Roman" panose="02020603050405020304" pitchFamily="18" charset="0"/>
              </a:rPr>
              <a:t>.</a:t>
            </a:r>
          </a:p>
          <a:p>
            <a:endParaRPr lang="en-US" sz="22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DCC0-3685-4F07-9B83-7A35F3EB861B}"/>
              </a:ext>
            </a:extLst>
          </p:cNvPr>
          <p:cNvSpPr>
            <a:spLocks noGrp="1"/>
          </p:cNvSpPr>
          <p:nvPr>
            <p:ph type="title"/>
          </p:nvPr>
        </p:nvSpPr>
        <p:spPr>
          <a:xfrm>
            <a:off x="1208524" y="291348"/>
            <a:ext cx="10183725" cy="1201893"/>
          </a:xfrm>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V. PHÂN TÍCH, TRAO ĐỔI VỀ TÌNH HUỐNG &amp; VẤN ĐỀ THỰC TIỄN </a:t>
            </a:r>
            <a:endParaRPr lang="vi-VN"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468276-655D-4A87-82CB-2EB904DF0541}"/>
              </a:ext>
            </a:extLst>
          </p:cNvPr>
          <p:cNvSpPr>
            <a:spLocks noGrp="1"/>
          </p:cNvSpPr>
          <p:nvPr>
            <p:ph idx="1"/>
          </p:nvPr>
        </p:nvSpPr>
        <p:spPr>
          <a:xfrm>
            <a:off x="1211701" y="1275129"/>
            <a:ext cx="9905999" cy="3256164"/>
          </a:xfrm>
        </p:spPr>
        <p:txBody>
          <a:bodyPr>
            <a:noAutofit/>
          </a:bodyPr>
          <a:lstStyle/>
          <a:p>
            <a:pPr algn="just"/>
            <a:r>
              <a:rPr lang="en-US" sz="2000" dirty="0" err="1">
                <a:solidFill>
                  <a:schemeClr val="bg1"/>
                </a:solidFill>
                <a:latin typeface="Times New Roman" panose="02020603050405020304" pitchFamily="18" charset="0"/>
                <a:cs typeface="Times New Roman" panose="02020603050405020304" pitchFamily="18" charset="0"/>
              </a:rPr>
              <a:t>Ví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xâm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phạm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quyền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sở</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hữu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tuệ</a:t>
            </a:r>
            <a:r>
              <a:rPr lang="en-US" sz="2000" dirty="0">
                <a:solidFill>
                  <a:schemeClr val="bg1"/>
                </a:solidFill>
                <a:latin typeface="Times New Roman" panose="02020603050405020304" pitchFamily="18" charset="0"/>
                <a:cs typeface="Times New Roman" panose="02020603050405020304" pitchFamily="18" charset="0"/>
              </a:rPr>
              <a:t>:</a:t>
            </a:r>
            <a:endParaRPr lang="vi-VN" sz="2000"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nhờ</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lôi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kéo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chốt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hẹn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tuyển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nắm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vẫn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vi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mạnh</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algn="just"/>
            <a:endParaRPr lang="vi-VN" sz="20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4FEB8DD6-3004-4AB8-B4AA-CBFD150F9E76}"/>
              </a:ext>
            </a:extLst>
          </p:cNvPr>
          <p:cNvSpPr txBox="1">
            <a:spLocks/>
          </p:cNvSpPr>
          <p:nvPr/>
        </p:nvSpPr>
        <p:spPr>
          <a:xfrm>
            <a:off x="1214878" y="4441901"/>
            <a:ext cx="9905999" cy="21463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sz="2000" i="1" u="sng" dirty="0" err="1">
                <a:solidFill>
                  <a:schemeClr val="bg1"/>
                </a:solidFill>
                <a:latin typeface="Times New Roman" panose="02020603050405020304" pitchFamily="18" charset="0"/>
                <a:cs typeface="Times New Roman" panose="02020603050405020304" pitchFamily="18" charset="0"/>
              </a:rPr>
              <a:t>Trả</a:t>
            </a:r>
            <a:r>
              <a:rPr lang="en-US" sz="2000" i="1" u="sng" dirty="0">
                <a:solidFill>
                  <a:schemeClr val="bg1"/>
                </a:solidFill>
                <a:latin typeface="Times New Roman" panose="02020603050405020304" pitchFamily="18" charset="0"/>
                <a:cs typeface="Times New Roman" panose="02020603050405020304" pitchFamily="18" charset="0"/>
              </a:rPr>
              <a:t> </a:t>
            </a:r>
            <a:r>
              <a:rPr lang="en-US" sz="2000" i="1" u="sng" dirty="0" err="1">
                <a:solidFill>
                  <a:schemeClr val="bg1"/>
                </a:solidFill>
                <a:latin typeface="Times New Roman" panose="02020603050405020304" pitchFamily="18" charset="0"/>
                <a:cs typeface="Times New Roman" panose="02020603050405020304" pitchFamily="18" charset="0"/>
              </a:rPr>
              <a:t>lời</a:t>
            </a:r>
            <a:r>
              <a:rPr lang="en-US" sz="2000" i="1" u="sng" dirty="0">
                <a:solidFill>
                  <a:schemeClr val="bg1"/>
                </a:solidFill>
                <a:latin typeface="Times New Roman" panose="02020603050405020304" pitchFamily="18" charset="0"/>
                <a:cs typeface="Times New Roman" panose="02020603050405020304" pitchFamily="18" charset="0"/>
              </a:rPr>
              <a:t>:</a:t>
            </a:r>
            <a:r>
              <a:rPr lang="en-US" sz="2000" i="1" dirty="0">
                <a:solidFill>
                  <a:schemeClr val="bg1"/>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Theo </a:t>
            </a:r>
            <a:r>
              <a:rPr lang="en-US" sz="2000" dirty="0" err="1">
                <a:latin typeface="Times New Roman" panose="02020603050405020304" pitchFamily="18" charset="0"/>
                <a:cs typeface="Times New Roman" panose="02020603050405020304" pitchFamily="18" charset="0"/>
              </a:rPr>
              <a:t>bản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vi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ty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tranh,còn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vi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hửu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tuê</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ty </a:t>
            </a:r>
            <a:r>
              <a:rPr lang="en-US" sz="2000" dirty="0" err="1">
                <a:latin typeface="Times New Roman" panose="02020603050405020304" pitchFamily="18" charset="0"/>
                <a:cs typeface="Times New Roman" panose="02020603050405020304" pitchFamily="18" charset="0"/>
              </a:rPr>
              <a:t>trước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571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0772" y="1150812"/>
            <a:ext cx="5596196" cy="4899171"/>
          </a:xfrm>
        </p:spPr>
        <p:txBody>
          <a:bodyPr>
            <a:normAutofit/>
          </a:bodyPr>
          <a:lstStyle/>
          <a:p>
            <a:pPr algn="just"/>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do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hay </a:t>
            </a:r>
            <a:r>
              <a:rPr lang="en-US" sz="2200" dirty="0" err="1">
                <a:latin typeface="Times New Roman" panose="02020603050405020304" pitchFamily="18" charset="0"/>
                <a:cs typeface="Times New Roman" panose="02020603050405020304" pitchFamily="18" charset="0"/>
              </a:rPr>
              <a:t>tổ</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u="sng" dirty="0" err="1">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Luật</a:t>
            </a:r>
            <a:r>
              <a:rPr lang="en-US" sz="2200" u="sng"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Sở</a:t>
            </a:r>
            <a:r>
              <a:rPr lang="en-US" sz="2200" u="sng"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hữu</a:t>
            </a:r>
            <a:r>
              <a:rPr lang="en-US" sz="2200" u="sng"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trí</a:t>
            </a:r>
            <a:r>
              <a:rPr lang="en-US" sz="2200" u="sng"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tuệ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đời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vệ</a:t>
            </a:r>
            <a:r>
              <a:rPr lang="en-US" sz="2200" dirty="0">
                <a:latin typeface="Times New Roman" panose="02020603050405020304" pitchFamily="18" charset="0"/>
                <a:cs typeface="Times New Roman" panose="02020603050405020304" pitchFamily="18" charset="0"/>
              </a:rPr>
              <a:t> 3 </a:t>
            </a:r>
            <a:r>
              <a:rPr lang="en-US" sz="2200" dirty="0" err="1">
                <a:latin typeface="Times New Roman" panose="02020603050405020304" pitchFamily="18" charset="0"/>
                <a:cs typeface="Times New Roman" panose="02020603050405020304" pitchFamily="18" charset="0"/>
              </a:rPr>
              <a:t>nhóm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bao </a:t>
            </a:r>
            <a:r>
              <a:rPr lang="en-US" sz="2200" dirty="0" err="1">
                <a:latin typeface="Times New Roman" panose="02020603050405020304" pitchFamily="18" charset="0"/>
                <a:cs typeface="Times New Roman" panose="02020603050405020304" pitchFamily="18" charset="0"/>
              </a:rPr>
              <a:t>gồm</a:t>
            </a:r>
            <a:r>
              <a:rPr lang="en-US" sz="2200" dirty="0">
                <a:latin typeface="Times New Roman" panose="02020603050405020304" pitchFamily="18" charset="0"/>
                <a:cs typeface="Times New Roman" panose="02020603050405020304" pitchFamily="18" charset="0"/>
              </a:rPr>
              <a:t>: </a:t>
            </a:r>
            <a:r>
              <a:rPr lang="en-US" sz="2200" u="sng" dirty="0" err="1">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Quyền</a:t>
            </a:r>
            <a:r>
              <a:rPr lang="en-US" sz="2200" u="sng" dirty="0">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tác</a:t>
            </a:r>
            <a:r>
              <a:rPr lang="en-US" sz="2200" u="sng" dirty="0">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2200" u="sng" dirty="0" err="1">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giả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trồng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nuôi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nội</a:t>
            </a:r>
            <a:r>
              <a:rPr lang="en-US" sz="2200" dirty="0">
                <a:latin typeface="Times New Roman" panose="02020603050405020304" pitchFamily="18" charset="0"/>
                <a:cs typeface="Times New Roman" panose="02020603050405020304" pitchFamily="18" charset="0"/>
              </a:rPr>
              <a:t> dung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nội</a:t>
            </a:r>
            <a:r>
              <a:rPr lang="en-US" sz="2200" dirty="0">
                <a:latin typeface="Times New Roman" panose="02020603050405020304" pitchFamily="18" charset="0"/>
                <a:cs typeface="Times New Roman" panose="02020603050405020304" pitchFamily="18" charset="0"/>
              </a:rPr>
              <a:t> dung.</a:t>
            </a:r>
          </a:p>
          <a:p>
            <a:endParaRPr lang="en-US" sz="2200" dirty="0">
              <a:latin typeface="Times New Roman" panose="02020603050405020304" pitchFamily="18" charset="0"/>
              <a:cs typeface="Times New Roman" panose="02020603050405020304" pitchFamily="18" charset="0"/>
            </a:endParaRPr>
          </a:p>
        </p:txBody>
      </p:sp>
      <p:pic>
        <p:nvPicPr>
          <p:cNvPr id="2050" name="Picture 2" descr="Quyền sở hữu công nghiệp bao gồm những g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090" y="1226313"/>
            <a:ext cx="4395470" cy="3124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F8D6-9754-439B-AB4C-0EF07964E16C}"/>
              </a:ext>
            </a:extLst>
          </p:cNvPr>
          <p:cNvSpPr>
            <a:spLocks noGrp="1"/>
          </p:cNvSpPr>
          <p:nvPr>
            <p:ph type="title"/>
          </p:nvPr>
        </p:nvSpPr>
        <p:spPr>
          <a:xfrm>
            <a:off x="2286002" y="501072"/>
            <a:ext cx="7537506" cy="1126392"/>
          </a:xfrm>
        </p:spPr>
        <p:txBody>
          <a:bodyPr>
            <a:normAutofit/>
          </a:bodyPr>
          <a:lstStyle/>
          <a:p>
            <a:r>
              <a:rPr lang="en-US" sz="2800" b="1" dirty="0">
                <a:solidFill>
                  <a:schemeClr val="bg1"/>
                </a:solidFill>
                <a:latin typeface="Times New Roman" panose="02020603050405020304" pitchFamily="18" charset="0"/>
                <a:cs typeface="Times New Roman" panose="02020603050405020304" pitchFamily="18" charset="0"/>
              </a:rPr>
              <a:t>CHO Ý KIẾN VỀ VẤN ĐỀ THỰC TIỄN SAU:</a:t>
            </a:r>
            <a:br>
              <a:rPr lang="vi-VN" sz="2800" dirty="0">
                <a:solidFill>
                  <a:schemeClr val="bg1"/>
                </a:solidFill>
                <a:latin typeface="Times New Roman" panose="02020603050405020304" pitchFamily="18" charset="0"/>
                <a:cs typeface="Times New Roman" panose="02020603050405020304" pitchFamily="18" charset="0"/>
              </a:rPr>
            </a:br>
            <a:endParaRPr lang="vi-VN"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9E6B0DD-D557-4081-8BCC-BDEC4650E85E}"/>
              </a:ext>
            </a:extLst>
          </p:cNvPr>
          <p:cNvSpPr>
            <a:spLocks noGrp="1"/>
          </p:cNvSpPr>
          <p:nvPr>
            <p:ph idx="1"/>
          </p:nvPr>
        </p:nvSpPr>
        <p:spPr>
          <a:xfrm>
            <a:off x="1141412" y="1426128"/>
            <a:ext cx="9905999" cy="3439487"/>
          </a:xfrm>
        </p:spPr>
        <p:txBody>
          <a:bodyPr>
            <a:normAutofit/>
          </a:bodyPr>
          <a:lstStyle/>
          <a:p>
            <a:pPr algn="just"/>
            <a:r>
              <a:rPr lang="en-US" sz="2200" dirty="0">
                <a:latin typeface="Times New Roman" panose="02020603050405020304" pitchFamily="18" charset="0"/>
                <a:cs typeface="Times New Roman" panose="02020603050405020304" pitchFamily="18" charset="0"/>
              </a:rPr>
              <a:t>Theo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Tòa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1-10-2018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31-7-2021, </a:t>
            </a:r>
            <a:r>
              <a:rPr lang="en-US" sz="2200" dirty="0" err="1">
                <a:latin typeface="Times New Roman" panose="02020603050405020304" pitchFamily="18" charset="0"/>
                <a:cs typeface="Times New Roman" panose="02020603050405020304" pitchFamily="18" charset="0"/>
              </a:rPr>
              <a:t>Tòa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án</a:t>
            </a:r>
            <a:br>
              <a:rPr lang="en-US" sz="2200" dirty="0">
                <a:latin typeface="Times New Roman" panose="02020603050405020304" pitchFamily="18" charset="0"/>
                <a:cs typeface="Times New Roman" panose="02020603050405020304" pitchFamily="18" charset="0"/>
              </a:rPr>
            </a:b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thẩm</a:t>
            </a:r>
            <a:r>
              <a:rPr lang="en-US" sz="2200" dirty="0">
                <a:latin typeface="Times New Roman" panose="02020603050405020304" pitchFamily="18" charset="0"/>
                <a:cs typeface="Times New Roman" panose="02020603050405020304" pitchFamily="18" charset="0"/>
              </a:rPr>
              <a:t> 208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126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đạt</a:t>
            </a:r>
            <a:r>
              <a:rPr lang="en-US" sz="2200" dirty="0">
                <a:latin typeface="Times New Roman" panose="02020603050405020304" pitchFamily="18" charset="0"/>
                <a:cs typeface="Times New Roman" panose="02020603050405020304" pitchFamily="18" charset="0"/>
              </a:rPr>
              <a:t> 60,6%.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riêng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năm</a:t>
            </a:r>
            <a:r>
              <a:rPr lang="en-US" sz="2200" dirty="0">
                <a:latin typeface="Times New Roman" panose="02020603050405020304" pitchFamily="18" charset="0"/>
                <a:cs typeface="Times New Roman" panose="02020603050405020304" pitchFamily="18" charset="0"/>
              </a:rPr>
              <a:t> 2020,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xâm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gần</a:t>
            </a:r>
            <a:r>
              <a:rPr lang="en-US" sz="2200" dirty="0">
                <a:latin typeface="Times New Roman" panose="02020603050405020304" pitchFamily="18" charset="0"/>
                <a:cs typeface="Times New Roman" panose="02020603050405020304" pitchFamily="18" charset="0"/>
              </a:rPr>
              <a:t> 1700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hơn</a:t>
            </a:r>
            <a:r>
              <a:rPr lang="en-US" sz="2200" dirty="0">
                <a:latin typeface="Times New Roman" panose="02020603050405020304" pitchFamily="18" charset="0"/>
                <a:cs typeface="Times New Roman" panose="02020603050405020304" pitchFamily="18" charset="0"/>
              </a:rPr>
              <a:t> 1 </a:t>
            </a:r>
            <a:r>
              <a:rPr lang="en-US" sz="2200" dirty="0" err="1">
                <a:latin typeface="Times New Roman" panose="02020603050405020304" pitchFamily="18" charset="0"/>
                <a:cs typeface="Times New Roman" panose="02020603050405020304" pitchFamily="18" charset="0"/>
              </a:rPr>
              <a:t>nửa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kiểu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cạnh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nhiệm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loại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nhiệm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xâm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tuệ</a:t>
            </a:r>
            <a:r>
              <a:rPr lang="en-US" sz="2200" dirty="0">
                <a:latin typeface="Times New Roman" panose="02020603050405020304" pitchFamily="18" charset="0"/>
                <a:cs typeface="Times New Roman" panose="02020603050405020304" pitchFamily="18" charset="0"/>
              </a:rPr>
              <a:t>".</a:t>
            </a:r>
            <a:endParaRPr lang="vi-VN" sz="2200" dirty="0">
              <a:latin typeface="Times New Roman" panose="02020603050405020304" pitchFamily="18" charset="0"/>
              <a:cs typeface="Times New Roman" panose="02020603050405020304" pitchFamily="18" charset="0"/>
            </a:endParaRPr>
          </a:p>
          <a:p>
            <a:pPr algn="just"/>
            <a:endParaRPr lang="vi-VN" sz="2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17760C-DF5E-4BF4-BC2D-D3E39823AE7C}"/>
              </a:ext>
            </a:extLst>
          </p:cNvPr>
          <p:cNvSpPr/>
          <p:nvPr/>
        </p:nvSpPr>
        <p:spPr>
          <a:xfrm>
            <a:off x="6857809" y="4670273"/>
            <a:ext cx="4275529" cy="390684"/>
          </a:xfrm>
          <a:prstGeom prst="rect">
            <a:avLst/>
          </a:prstGeom>
        </p:spPr>
        <p:txBody>
          <a:bodyPr wrap="none">
            <a:spAutoFit/>
          </a:bodyPr>
          <a:lstStyle/>
          <a:p>
            <a:pPr algn="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b="1" i="1" dirty="0" err="1">
                <a:latin typeface="Times New Roman" panose="02020603050405020304" pitchFamily="18" charset="0"/>
                <a:ea typeface="Calibri" panose="020F0502020204030204" pitchFamily="34" charset="0"/>
                <a:cs typeface="Times New Roman" panose="02020603050405020304" pitchFamily="18" charset="0"/>
              </a:rPr>
              <a:t>Báo</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Quân</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đội</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nhân</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dân</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ngày</a:t>
            </a:r>
            <a:r>
              <a:rPr lang="en-US" b="1" i="1" dirty="0">
                <a:latin typeface="Times New Roman" panose="02020603050405020304" pitchFamily="18" charset="0"/>
                <a:ea typeface="Calibri" panose="020F0502020204030204" pitchFamily="34" charset="0"/>
                <a:cs typeface="Times New Roman" panose="02020603050405020304" pitchFamily="18" charset="0"/>
              </a:rPr>
              <a:t> 26/10/2021</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19751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44241B-739F-443F-8537-401CE37D6414}"/>
              </a:ext>
            </a:extLst>
          </p:cNvPr>
          <p:cNvSpPr>
            <a:spLocks noGrp="1"/>
          </p:cNvSpPr>
          <p:nvPr>
            <p:ph idx="1"/>
          </p:nvPr>
        </p:nvSpPr>
        <p:spPr>
          <a:xfrm>
            <a:off x="1143000" y="1528034"/>
            <a:ext cx="9895902" cy="4090568"/>
          </a:xfrm>
        </p:spPr>
        <p:txBody>
          <a:bodyPr>
            <a:normAutofit fontScale="92500"/>
          </a:bodyPr>
          <a:lstStyle/>
          <a:p>
            <a:r>
              <a:rPr lang="en-US" dirty="0" err="1">
                <a:latin typeface="Times New Roman" panose="02020603050405020304" pitchFamily="18" charset="0"/>
                <a:cs typeface="Times New Roman" panose="02020603050405020304" pitchFamily="18" charset="0"/>
              </a:rPr>
              <a:t>Nước</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xảy</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hửu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riêng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xâm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tòa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SHTT,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Singapore, Malaysia, </a:t>
            </a:r>
            <a:r>
              <a:rPr lang="en-US" dirty="0" err="1">
                <a:latin typeface="Times New Roman" panose="02020603050405020304" pitchFamily="18" charset="0"/>
                <a:cs typeface="Times New Roman" panose="02020603050405020304" pitchFamily="18" charset="0"/>
              </a:rPr>
              <a:t>Nhật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Thái</a:t>
            </a:r>
            <a:r>
              <a:rPr lang="en-US" dirty="0">
                <a:latin typeface="Times New Roman" panose="02020603050405020304" pitchFamily="18" charset="0"/>
                <a:cs typeface="Times New Roman" panose="02020603050405020304" pitchFamily="18" charset="0"/>
              </a:rPr>
              <a:t> Lan, </a:t>
            </a:r>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phạt</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Việt</a:t>
            </a:r>
            <a:r>
              <a:rPr lang="en-US" dirty="0">
                <a:latin typeface="Times New Roman" panose="02020603050405020304" pitchFamily="18" charset="0"/>
                <a:cs typeface="Times New Roman" panose="02020603050405020304" pitchFamily="18" charset="0"/>
              </a:rPr>
              <a:t> Nam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tòa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SHTT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SHTT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tòa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lâu</a:t>
            </a:r>
            <a:endParaRPr lang="vi-VN" dirty="0">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4CEB5DB-2888-40A5-BFF6-D6FBEACB3CEE}"/>
              </a:ext>
            </a:extLst>
          </p:cNvPr>
          <p:cNvSpPr/>
          <p:nvPr/>
        </p:nvSpPr>
        <p:spPr>
          <a:xfrm>
            <a:off x="3895718" y="771043"/>
            <a:ext cx="4400564" cy="583750"/>
          </a:xfrm>
          <a:prstGeom prst="rect">
            <a:avLst/>
          </a:prstGeom>
        </p:spPr>
        <p:txBody>
          <a:bodyPr wrap="none">
            <a:spAutoFit/>
          </a:bodyPr>
          <a:lstStyle/>
          <a:p>
            <a:pPr algn="ctr">
              <a:lnSpc>
                <a:spcPct val="107000"/>
              </a:lnSpc>
              <a:spcAft>
                <a:spcPts val="800"/>
              </a:spcAft>
            </a:pPr>
            <a:r>
              <a:rPr lang="en-US" sz="32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Ý </a:t>
            </a:r>
            <a:r>
              <a:rPr lang="en-US" sz="320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kiến</a:t>
            </a:r>
            <a:r>
              <a:rPr lang="en-US" sz="32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về</a:t>
            </a:r>
            <a:r>
              <a:rPr lang="en-US" sz="32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vấn</a:t>
            </a:r>
            <a:r>
              <a:rPr lang="en-US" sz="32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đề</a:t>
            </a:r>
            <a:r>
              <a:rPr lang="en-US" sz="32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32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tiễn</a:t>
            </a:r>
            <a:endParaRPr lang="vi-VN" sz="32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97053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B1D0CB-06D6-4D80-84C6-0EA855103780}"/>
              </a:ext>
            </a:extLst>
          </p:cNvPr>
          <p:cNvSpPr>
            <a:spLocks noGrp="1"/>
          </p:cNvSpPr>
          <p:nvPr>
            <p:ph idx="1"/>
          </p:nvPr>
        </p:nvSpPr>
        <p:spPr>
          <a:xfrm>
            <a:off x="615858" y="278176"/>
            <a:ext cx="10960283" cy="6301648"/>
          </a:xfrm>
        </p:spPr>
        <p:txBody>
          <a:bodyPr>
            <a:normAutofit/>
          </a:bodyPr>
          <a:lstStyle/>
          <a:p>
            <a:pPr marL="0" indent="0">
              <a:buNone/>
            </a:pP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Thứ</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nhất</a:t>
            </a:r>
            <a:r>
              <a:rPr lang="en-US" i="1" dirty="0">
                <a:solidFill>
                  <a:schemeClr val="bg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nay.Hiện</a:t>
            </a:r>
            <a:r>
              <a:rPr lang="en-US" dirty="0">
                <a:latin typeface="Times New Roman" panose="02020603050405020304" pitchFamily="18" charset="0"/>
                <a:cs typeface="Times New Roman" panose="02020603050405020304" pitchFamily="18" charset="0"/>
              </a:rPr>
              <a:t> nay,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Việt</a:t>
            </a:r>
            <a:r>
              <a:rPr lang="en-US" dirty="0">
                <a:latin typeface="Times New Roman" panose="02020603050405020304" pitchFamily="18" charset="0"/>
                <a:cs typeface="Times New Roman" panose="02020603050405020304" pitchFamily="18" charset="0"/>
              </a:rPr>
              <a:t> Nam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Thứ</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hai</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ngừa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buôn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 </a:t>
            </a:r>
            <a:r>
              <a:rPr lang="en-US" dirty="0" err="1">
                <a:latin typeface="Times New Roman" panose="02020603050405020304" pitchFamily="18" charset="0"/>
                <a:cs typeface="Times New Roman" panose="02020603050405020304" pitchFamily="18" charset="0"/>
              </a:rPr>
              <a:t>giáo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đại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2440802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4F607-7658-4732-BDB3-A21034217167}"/>
              </a:ext>
            </a:extLst>
          </p:cNvPr>
          <p:cNvSpPr>
            <a:spLocks noGrp="1"/>
          </p:cNvSpPr>
          <p:nvPr>
            <p:ph idx="1"/>
          </p:nvPr>
        </p:nvSpPr>
        <p:spPr>
          <a:xfrm>
            <a:off x="330505" y="242371"/>
            <a:ext cx="11545677" cy="6615629"/>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Thứ</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đại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Nâng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tòa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xét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xâm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bồi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dưỡng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nâng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mức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a:t>
            </a:r>
          </a:p>
          <a:p>
            <a:pPr fontAlgn="base"/>
            <a:r>
              <a:rPr lang="en-US" dirty="0">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Thứ</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nhằm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khuyến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a:t>
            </a:r>
          </a:p>
          <a:p>
            <a:pPr fontAlgn="base"/>
            <a:r>
              <a:rPr lang="en-US" dirty="0">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Thứ</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nhằm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kịp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vi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nâng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tuệ</a:t>
            </a:r>
            <a:r>
              <a:rPr lang="en-US"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1082456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câu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hỏi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br>
              <a:rPr lang="vi-VN" sz="2400" b="1" dirty="0">
                <a:solidFill>
                  <a:schemeClr val="bg1"/>
                </a:solidFill>
                <a:latin typeface="Times New Roman" panose="02020603050405020304" pitchFamily="18" charset="0"/>
                <a:cs typeface="Times New Roman" panose="02020603050405020304" pitchFamily="18" charset="0"/>
              </a:rPr>
            </a:b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66CC519-D6A0-4836-8C35-3A62319C9058}"/>
              </a:ext>
            </a:extLst>
          </p:cNvPr>
          <p:cNvSpPr>
            <a:spLocks noGrp="1"/>
          </p:cNvSpPr>
          <p:nvPr>
            <p:ph type="body" sz="half" idx="18"/>
          </p:nvPr>
        </p:nvSpPr>
        <p:spPr>
          <a:xfrm>
            <a:off x="1350247" y="2482922"/>
            <a:ext cx="3195240" cy="611266"/>
          </a:xfrm>
        </p:spPr>
        <p:txBody>
          <a:bodyPr>
            <a:normAutofit/>
          </a:bodyPr>
          <a:lstStyle/>
          <a:p>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22D4E2D9-4A47-4223-A164-206CD6611909}"/>
              </a:ext>
            </a:extLst>
          </p:cNvPr>
          <p:cNvSpPr>
            <a:spLocks noGrp="1"/>
          </p:cNvSpPr>
          <p:nvPr>
            <p:ph type="body" sz="half" idx="19"/>
          </p:nvPr>
        </p:nvSpPr>
        <p:spPr>
          <a:xfrm>
            <a:off x="1344951" y="3170027"/>
            <a:ext cx="3200400" cy="611266"/>
          </a:xfrm>
        </p:spPr>
        <p:txBody>
          <a:bodyPr>
            <a:normAutofit/>
          </a:bodyPr>
          <a:lstStyle/>
          <a:p>
            <a:r>
              <a:rPr lang="en-US" sz="2000" dirty="0">
                <a:latin typeface="Times New Roman" panose="02020603050405020304" pitchFamily="18" charset="0"/>
                <a:cs typeface="Times New Roman" panose="02020603050405020304" pitchFamily="18" charset="0"/>
              </a:rPr>
              <a:t>B.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hóa</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A2CF31E1-1423-463A-85DC-083E10AD89E0}"/>
              </a:ext>
            </a:extLst>
          </p:cNvPr>
          <p:cNvSpPr>
            <a:spLocks noGrp="1"/>
          </p:cNvSpPr>
          <p:nvPr>
            <p:ph type="body" sz="half" idx="20"/>
          </p:nvPr>
        </p:nvSpPr>
        <p:spPr>
          <a:xfrm>
            <a:off x="1350383" y="3888811"/>
            <a:ext cx="3194968" cy="611267"/>
          </a:xfrm>
        </p:spPr>
        <p:txBody>
          <a:bodyPr/>
          <a:lstStyle/>
          <a:p>
            <a:r>
              <a:rPr lang="en-US" sz="2000" dirty="0">
                <a:latin typeface="Times New Roman" panose="02020603050405020304" pitchFamily="18" charset="0"/>
                <a:cs typeface="Times New Roman" panose="02020603050405020304" pitchFamily="18" charset="0"/>
              </a:rPr>
              <a:t>C.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mại</a:t>
            </a:r>
            <a:endParaRPr lang="vi-VN" sz="2000" dirty="0">
              <a:latin typeface="Times New Roman" panose="02020603050405020304" pitchFamily="18" charset="0"/>
              <a:cs typeface="Times New Roman" panose="02020603050405020304" pitchFamily="18" charset="0"/>
            </a:endParaRPr>
          </a:p>
          <a:p>
            <a:endParaRPr lang="vi-VN" dirty="0"/>
          </a:p>
        </p:txBody>
      </p:sp>
      <p:sp>
        <p:nvSpPr>
          <p:cNvPr id="14" name="Rectangle 13">
            <a:extLst>
              <a:ext uri="{FF2B5EF4-FFF2-40B4-BE49-F238E27FC236}">
                <a16:creationId xmlns:a16="http://schemas.microsoft.com/office/drawing/2014/main" id="{3859EB5F-ADB7-4CA9-9748-F5DC57EF6310}"/>
              </a:ext>
            </a:extLst>
          </p:cNvPr>
          <p:cNvSpPr/>
          <p:nvPr/>
        </p:nvSpPr>
        <p:spPr>
          <a:xfrm>
            <a:off x="1141411" y="1877139"/>
            <a:ext cx="8430428" cy="430887"/>
          </a:xfrm>
          <a:prstGeom prst="rect">
            <a:avLst/>
          </a:prstGeom>
        </p:spPr>
        <p:txBody>
          <a:bodyPr wrap="square">
            <a:spAutoFit/>
          </a:bodyPr>
          <a:lstStyle/>
          <a:p>
            <a:pPr algn="just">
              <a:spcAft>
                <a:spcPts val="0"/>
              </a:spcAft>
            </a:pP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Câu</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1: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Đâu</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không</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phải</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là</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đối</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tượng</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của</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quyền</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sở</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hữu</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công</a:t>
            </a:r>
            <a:r>
              <a:rPr lang="en-US" sz="2200" dirty="0">
                <a:solidFill>
                  <a:srgbClr val="36363D"/>
                </a:solidFill>
                <a:uFill>
                  <a:solidFill>
                    <a:srgbClr val="000000"/>
                  </a:solidFill>
                </a:uFill>
                <a:latin typeface="Times New Roman" panose="02020603050405020304" pitchFamily="18" charset="0"/>
                <a:ea typeface="Times New Roman" panose="02020603050405020304" pitchFamily="18" charset="0"/>
              </a:rPr>
              <a:t> </a:t>
            </a:r>
            <a:r>
              <a:rPr lang="en-US" sz="2200" dirty="0" err="1">
                <a:solidFill>
                  <a:srgbClr val="36363D"/>
                </a:solidFill>
                <a:uFill>
                  <a:solidFill>
                    <a:srgbClr val="000000"/>
                  </a:solidFill>
                </a:uFill>
                <a:latin typeface="Times New Roman" panose="02020603050405020304" pitchFamily="18" charset="0"/>
                <a:ea typeface="Times New Roman" panose="02020603050405020304" pitchFamily="18" charset="0"/>
              </a:rPr>
              <a:t>nghiệp</a:t>
            </a:r>
            <a:endParaRPr lang="vi-VN" sz="2200" dirty="0">
              <a:solidFill>
                <a:srgbClr val="000000"/>
              </a:solidFill>
              <a:effectLst/>
              <a:uFill>
                <a:solidFill>
                  <a:srgbClr val="000000"/>
                </a:solidFill>
              </a:uFill>
              <a:latin typeface="Times New Roman" panose="02020603050405020304" pitchFamily="18" charset="0"/>
              <a:ea typeface="Times New Roman" panose="02020603050405020304" pitchFamily="18" charset="0"/>
            </a:endParaRPr>
          </a:p>
        </p:txBody>
      </p:sp>
      <p:sp>
        <p:nvSpPr>
          <p:cNvPr id="6" name="Oval 5">
            <a:extLst>
              <a:ext uri="{FF2B5EF4-FFF2-40B4-BE49-F238E27FC236}">
                <a16:creationId xmlns:a16="http://schemas.microsoft.com/office/drawing/2014/main" id="{24A74A16-EA44-4DB7-9EB8-3F6581E977EF}"/>
              </a:ext>
            </a:extLst>
          </p:cNvPr>
          <p:cNvSpPr/>
          <p:nvPr/>
        </p:nvSpPr>
        <p:spPr>
          <a:xfrm>
            <a:off x="1328173" y="3170027"/>
            <a:ext cx="427838" cy="4278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 calcmode="lin" valueType="num">
                                      <p:cBhvr additive="base">
                                        <p:cTn id="2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9" grpId="0" build="p"/>
      <p:bldP spid="10" grpId="0" build="p"/>
      <p:bldP spid="14" grpId="0"/>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câu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hỏi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br>
              <a:rPr lang="vi-VN" sz="2400" b="1" dirty="0">
                <a:solidFill>
                  <a:schemeClr val="bg1"/>
                </a:solidFill>
                <a:latin typeface="Times New Roman" panose="02020603050405020304" pitchFamily="18" charset="0"/>
                <a:cs typeface="Times New Roman" panose="02020603050405020304" pitchFamily="18" charset="0"/>
              </a:rPr>
            </a:b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66CC519-D6A0-4836-8C35-3A62319C9058}"/>
              </a:ext>
            </a:extLst>
          </p:cNvPr>
          <p:cNvSpPr>
            <a:spLocks noGrp="1"/>
          </p:cNvSpPr>
          <p:nvPr>
            <p:ph type="body" sz="half" idx="18"/>
          </p:nvPr>
        </p:nvSpPr>
        <p:spPr>
          <a:xfrm>
            <a:off x="1350247" y="2482922"/>
            <a:ext cx="3195240" cy="611266"/>
          </a:xfrm>
        </p:spPr>
        <p:txBody>
          <a:bodyPr>
            <a:normAutofit/>
          </a:bodyPr>
          <a:lstStyle/>
          <a:p>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22D4E2D9-4A47-4223-A164-206CD6611909}"/>
              </a:ext>
            </a:extLst>
          </p:cNvPr>
          <p:cNvSpPr>
            <a:spLocks noGrp="1"/>
          </p:cNvSpPr>
          <p:nvPr>
            <p:ph type="body" sz="half" idx="19"/>
          </p:nvPr>
        </p:nvSpPr>
        <p:spPr>
          <a:xfrm>
            <a:off x="1344951" y="3201706"/>
            <a:ext cx="3200400" cy="611266"/>
          </a:xfrm>
        </p:spPr>
        <p:txBody>
          <a:bodyPr>
            <a:normAutofit/>
          </a:bodyPr>
          <a:lstStyle/>
          <a:p>
            <a:r>
              <a:rPr lang="en-US" sz="2000" dirty="0">
                <a:latin typeface="Times New Roman" panose="02020603050405020304" pitchFamily="18" charset="0"/>
                <a:cs typeface="Times New Roman" panose="02020603050405020304" pitchFamily="18" charset="0"/>
              </a:rPr>
              <a:t>B. </a:t>
            </a:r>
            <a:r>
              <a:rPr lang="en-US" sz="2000" dirty="0" err="1">
                <a:latin typeface="Times New Roman" panose="02020603050405020304" pitchFamily="18" charset="0"/>
                <a:cs typeface="Times New Roman" panose="02020603050405020304" pitchFamily="18" charset="0"/>
              </a:rPr>
              <a:t>Dân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sự</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A2CF31E1-1423-463A-85DC-083E10AD89E0}"/>
              </a:ext>
            </a:extLst>
          </p:cNvPr>
          <p:cNvSpPr>
            <a:spLocks noGrp="1"/>
          </p:cNvSpPr>
          <p:nvPr>
            <p:ph type="body" sz="half" idx="20"/>
          </p:nvPr>
        </p:nvSpPr>
        <p:spPr>
          <a:xfrm>
            <a:off x="1344951" y="3886670"/>
            <a:ext cx="3194968" cy="611267"/>
          </a:xfrm>
        </p:spPr>
        <p:txBody>
          <a:bodyPr>
            <a:noAutofit/>
          </a:bodyPr>
          <a:lstStyle/>
          <a:p>
            <a:r>
              <a:rPr lang="en-US" sz="2000" dirty="0">
                <a:latin typeface="Times New Roman" panose="02020603050405020304" pitchFamily="18" charset="0"/>
                <a:cs typeface="Times New Roman" panose="02020603050405020304" pitchFamily="18" charset="0"/>
              </a:rPr>
              <a:t>C.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859EB5F-ADB7-4CA9-9748-F5DC57EF6310}"/>
              </a:ext>
            </a:extLst>
          </p:cNvPr>
          <p:cNvSpPr/>
          <p:nvPr/>
        </p:nvSpPr>
        <p:spPr>
          <a:xfrm>
            <a:off x="1141411" y="1877139"/>
            <a:ext cx="8430428" cy="430887"/>
          </a:xfrm>
          <a:prstGeom prst="rect">
            <a:avLst/>
          </a:prstGeom>
        </p:spPr>
        <p:txBody>
          <a:bodyPr wrap="square">
            <a:spAutoFit/>
          </a:bodyPr>
          <a:lstStyle/>
          <a:p>
            <a:r>
              <a:rPr lang="en-US" sz="2200" dirty="0" err="1">
                <a:solidFill>
                  <a:schemeClr val="bg1"/>
                </a:solidFill>
                <a:latin typeface="Times New Roman" panose="02020603050405020304" pitchFamily="18" charset="0"/>
                <a:cs typeface="Times New Roman" panose="02020603050405020304" pitchFamily="18" charset="0"/>
              </a:rPr>
              <a:t>Câu</a:t>
            </a:r>
            <a:r>
              <a:rPr lang="en-US" sz="2200" dirty="0">
                <a:solidFill>
                  <a:schemeClr val="bg1"/>
                </a:solidFill>
                <a:latin typeface="Times New Roman" panose="02020603050405020304" pitchFamily="18" charset="0"/>
                <a:cs typeface="Times New Roman" panose="02020603050405020304" pitchFamily="18" charset="0"/>
              </a:rPr>
              <a:t> 2: </a:t>
            </a:r>
            <a:r>
              <a:rPr lang="en-US" sz="2200" dirty="0" err="1">
                <a:solidFill>
                  <a:schemeClr val="bg1"/>
                </a:solidFill>
                <a:latin typeface="Times New Roman" panose="02020603050405020304" pitchFamily="18" charset="0"/>
                <a:cs typeface="Times New Roman" panose="02020603050405020304" pitchFamily="18" charset="0"/>
              </a:rPr>
              <a:t>Quyền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sở</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hữu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công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nghiệp</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được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bảo</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vệ</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bằng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các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biện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pháp</a:t>
            </a:r>
            <a:endParaRPr lang="vi-VN" sz="2200" dirty="0">
              <a:solidFill>
                <a:schemeClr val="bg1"/>
              </a:solidFill>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A633DA33-5AE0-449C-A897-829287E23973}"/>
              </a:ext>
            </a:extLst>
          </p:cNvPr>
          <p:cNvSpPr/>
          <p:nvPr/>
        </p:nvSpPr>
        <p:spPr>
          <a:xfrm>
            <a:off x="1344951" y="3920490"/>
            <a:ext cx="427838" cy="4278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3728325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4" grpId="0"/>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609600"/>
            <a:ext cx="9905999" cy="1905000"/>
          </a:xfrm>
        </p:spPr>
        <p:txBody>
          <a:bodyPr>
            <a:normAutofit/>
          </a:bodyPr>
          <a:lstStyle/>
          <a:p>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câu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hỏi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br>
              <a:rPr lang="vi-VN" sz="2400" b="1" dirty="0">
                <a:solidFill>
                  <a:schemeClr val="bg1"/>
                </a:solidFill>
                <a:latin typeface="Times New Roman" panose="02020603050405020304" pitchFamily="18" charset="0"/>
                <a:cs typeface="Times New Roman" panose="02020603050405020304" pitchFamily="18" charset="0"/>
              </a:rPr>
            </a:b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66CC519-D6A0-4836-8C35-3A62319C9058}"/>
              </a:ext>
            </a:extLst>
          </p:cNvPr>
          <p:cNvSpPr>
            <a:spLocks noGrp="1"/>
          </p:cNvSpPr>
          <p:nvPr>
            <p:ph type="body" sz="half" idx="18"/>
          </p:nvPr>
        </p:nvSpPr>
        <p:spPr>
          <a:xfrm>
            <a:off x="1146708" y="2514600"/>
            <a:ext cx="9697162" cy="611266"/>
          </a:xfrm>
        </p:spPr>
        <p:txBody>
          <a:bodyPr>
            <a:normAutofit/>
          </a:bodyPr>
          <a:lstStyle/>
          <a:p>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hại</a:t>
            </a:r>
            <a:r>
              <a:rPr lang="en-US" sz="2000" dirty="0">
                <a:latin typeface="Times New Roman" panose="02020603050405020304" pitchFamily="18" charset="0"/>
                <a:cs typeface="Times New Roman" panose="02020603050405020304" pitchFamily="18" charset="0"/>
              </a:rPr>
              <a:t> do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vi </a:t>
            </a:r>
            <a:r>
              <a:rPr lang="en-US" sz="2000" dirty="0" err="1">
                <a:latin typeface="Times New Roman" panose="02020603050405020304" pitchFamily="18" charset="0"/>
                <a:cs typeface="Times New Roman" panose="02020603050405020304" pitchFamily="18" charset="0"/>
              </a:rPr>
              <a:t>xâm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SHTT </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22D4E2D9-4A47-4223-A164-206CD6611909}"/>
              </a:ext>
            </a:extLst>
          </p:cNvPr>
          <p:cNvSpPr>
            <a:spLocks noGrp="1"/>
          </p:cNvSpPr>
          <p:nvPr>
            <p:ph type="body" sz="half" idx="19"/>
          </p:nvPr>
        </p:nvSpPr>
        <p:spPr>
          <a:xfrm>
            <a:off x="1141411" y="3233384"/>
            <a:ext cx="9697161" cy="611266"/>
          </a:xfrm>
        </p:spPr>
        <p:txBody>
          <a:bodyPr>
            <a:normAutofit/>
          </a:bodyPr>
          <a:lstStyle/>
          <a:p>
            <a:r>
              <a:rPr lang="en-US" sz="2000" dirty="0">
                <a:latin typeface="Times New Roman" panose="02020603050405020304" pitchFamily="18" charset="0"/>
                <a:cs typeface="Times New Roman" panose="02020603050405020304" pitchFamily="18" charset="0"/>
              </a:rPr>
              <a:t>B.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vi </a:t>
            </a:r>
            <a:r>
              <a:rPr lang="en-US" sz="2000" dirty="0" err="1">
                <a:latin typeface="Times New Roman" panose="02020603050405020304" pitchFamily="18" charset="0"/>
                <a:cs typeface="Times New Roman" panose="02020603050405020304" pitchFamily="18" charset="0"/>
              </a:rPr>
              <a:t>xâm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SHTT </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A2CF31E1-1423-463A-85DC-083E10AD89E0}"/>
              </a:ext>
            </a:extLst>
          </p:cNvPr>
          <p:cNvSpPr>
            <a:spLocks noGrp="1"/>
          </p:cNvSpPr>
          <p:nvPr>
            <p:ph type="body" sz="half" idx="20"/>
          </p:nvPr>
        </p:nvSpPr>
        <p:spPr>
          <a:xfrm>
            <a:off x="1141412" y="3918348"/>
            <a:ext cx="9697160" cy="611267"/>
          </a:xfrm>
        </p:spPr>
        <p:txBody>
          <a:bodyPr>
            <a:noAutofit/>
          </a:bodyPr>
          <a:lstStyle/>
          <a:p>
            <a:r>
              <a:rPr lang="en-US" sz="2000" dirty="0">
                <a:latin typeface="Times New Roman" panose="02020603050405020304" pitchFamily="18" charset="0"/>
                <a:cs typeface="Times New Roman" panose="02020603050405020304" pitchFamily="18" charset="0"/>
              </a:rPr>
              <a:t>C.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859EB5F-ADB7-4CA9-9748-F5DC57EF6310}"/>
              </a:ext>
            </a:extLst>
          </p:cNvPr>
          <p:cNvSpPr/>
          <p:nvPr/>
        </p:nvSpPr>
        <p:spPr>
          <a:xfrm>
            <a:off x="1141411" y="1877139"/>
            <a:ext cx="9905998" cy="430887"/>
          </a:xfrm>
          <a:prstGeom prst="rect">
            <a:avLst/>
          </a:prstGeom>
        </p:spPr>
        <p:txBody>
          <a:bodyPr wrap="square">
            <a:spAutoFit/>
          </a:bodyPr>
          <a:lstStyle/>
          <a:p>
            <a:r>
              <a:rPr lang="en-US" sz="2200" dirty="0" err="1">
                <a:solidFill>
                  <a:schemeClr val="bg1"/>
                </a:solidFill>
                <a:latin typeface="Times New Roman" panose="02020603050405020304" pitchFamily="18" charset="0"/>
                <a:cs typeface="Times New Roman" panose="02020603050405020304" pitchFamily="18" charset="0"/>
              </a:rPr>
              <a:t>Câu</a:t>
            </a:r>
            <a:r>
              <a:rPr lang="en-US" sz="2200" dirty="0">
                <a:solidFill>
                  <a:schemeClr val="bg1"/>
                </a:solidFill>
                <a:latin typeface="Times New Roman" panose="02020603050405020304" pitchFamily="18" charset="0"/>
                <a:cs typeface="Times New Roman" panose="02020603050405020304" pitchFamily="18" charset="0"/>
              </a:rPr>
              <a:t> 3: Ai </a:t>
            </a:r>
            <a:r>
              <a:rPr lang="en-US" sz="2200" dirty="0" err="1">
                <a:solidFill>
                  <a:schemeClr val="bg1"/>
                </a:solidFill>
                <a:latin typeface="Times New Roman" panose="02020603050405020304" pitchFamily="18" charset="0"/>
                <a:cs typeface="Times New Roman" panose="02020603050405020304" pitchFamily="18" charset="0"/>
              </a:rPr>
              <a:t>có</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quyền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yêu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cầu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xử</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lý</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các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hành</a:t>
            </a:r>
            <a:r>
              <a:rPr lang="en-US" sz="2200" dirty="0">
                <a:solidFill>
                  <a:schemeClr val="bg1"/>
                </a:solidFill>
                <a:latin typeface="Times New Roman" panose="02020603050405020304" pitchFamily="18" charset="0"/>
                <a:cs typeface="Times New Roman" panose="02020603050405020304" pitchFamily="18" charset="0"/>
              </a:rPr>
              <a:t> vi </a:t>
            </a:r>
            <a:r>
              <a:rPr lang="en-US" sz="2200" dirty="0" err="1">
                <a:solidFill>
                  <a:schemeClr val="bg1"/>
                </a:solidFill>
                <a:latin typeface="Times New Roman" panose="02020603050405020304" pitchFamily="18" charset="0"/>
                <a:cs typeface="Times New Roman" panose="02020603050405020304" pitchFamily="18" charset="0"/>
              </a:rPr>
              <a:t>xâm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phạm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quyền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sở</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hữu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công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nghiệp</a:t>
            </a:r>
            <a:r>
              <a:rPr lang="en-US" sz="2200" dirty="0">
                <a:solidFill>
                  <a:schemeClr val="bg1"/>
                </a:solidFill>
                <a:latin typeface="Times New Roman" panose="02020603050405020304" pitchFamily="18" charset="0"/>
                <a:cs typeface="Times New Roman" panose="02020603050405020304" pitchFamily="18" charset="0"/>
              </a:rPr>
              <a:t>?</a:t>
            </a:r>
            <a:endParaRPr lang="vi-VN" sz="22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6A2E175-886C-49E9-B550-05287C16AE58}"/>
              </a:ext>
            </a:extLst>
          </p:cNvPr>
          <p:cNvSpPr/>
          <p:nvPr/>
        </p:nvSpPr>
        <p:spPr>
          <a:xfrm>
            <a:off x="1082687" y="4529615"/>
            <a:ext cx="7356637" cy="430887"/>
          </a:xfrm>
          <a:prstGeom prst="rect">
            <a:avLst/>
          </a:prstGeom>
        </p:spPr>
        <p:txBody>
          <a:bodyPr wrap="square">
            <a:spAutoFit/>
          </a:bodyPr>
          <a:lstStyle/>
          <a:p>
            <a:pPr algn="just">
              <a:spcAft>
                <a:spcPts val="0"/>
              </a:spcAft>
            </a:pP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Căn</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cứ</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Điều</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198.2</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Luật</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SHTT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và</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Điều</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22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Nghị</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định</a:t>
            </a:r>
            <a:r>
              <a:rPr lang="en-US"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99/2013/NĐ-CP</a:t>
            </a:r>
            <a:endParaRPr lang="vi-VN" sz="1600" dirty="0">
              <a:solidFill>
                <a:schemeClr val="bg1"/>
              </a:solidFill>
              <a:effectLst/>
              <a:highlight>
                <a:srgbClr val="FFFF00"/>
              </a:highlight>
              <a:uFill>
                <a:solidFill>
                  <a:srgbClr val="000000"/>
                </a:solidFill>
              </a:uFill>
              <a:latin typeface="Times New Roman" panose="02020603050405020304" pitchFamily="18" charset="0"/>
              <a:ea typeface="Times New Roman" panose="02020603050405020304" pitchFamily="18" charset="0"/>
            </a:endParaRPr>
          </a:p>
        </p:txBody>
      </p:sp>
      <p:sp>
        <p:nvSpPr>
          <p:cNvPr id="11" name="Oval 10">
            <a:extLst>
              <a:ext uri="{FF2B5EF4-FFF2-40B4-BE49-F238E27FC236}">
                <a16:creationId xmlns:a16="http://schemas.microsoft.com/office/drawing/2014/main" id="{1E225C80-06BF-4C4B-8826-35BF41F329B0}"/>
              </a:ext>
            </a:extLst>
          </p:cNvPr>
          <p:cNvSpPr/>
          <p:nvPr/>
        </p:nvSpPr>
        <p:spPr>
          <a:xfrm>
            <a:off x="1082687" y="3938749"/>
            <a:ext cx="427838" cy="4278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2972881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4" grpId="0"/>
      <p:bldP spid="3" grpId="0"/>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609600"/>
            <a:ext cx="9905999" cy="1905000"/>
          </a:xfrm>
        </p:spPr>
        <p:txBody>
          <a:bodyPr>
            <a:normAutofit/>
          </a:bodyPr>
          <a:lstStyle/>
          <a:p>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câu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hỏi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br>
              <a:rPr lang="vi-VN" sz="2400" b="1" dirty="0">
                <a:solidFill>
                  <a:schemeClr val="bg1"/>
                </a:solidFill>
                <a:latin typeface="Times New Roman" panose="02020603050405020304" pitchFamily="18" charset="0"/>
                <a:cs typeface="Times New Roman" panose="02020603050405020304" pitchFamily="18" charset="0"/>
              </a:rPr>
            </a:b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66CC519-D6A0-4836-8C35-3A62319C9058}"/>
              </a:ext>
            </a:extLst>
          </p:cNvPr>
          <p:cNvSpPr>
            <a:spLocks noGrp="1"/>
          </p:cNvSpPr>
          <p:nvPr>
            <p:ph type="body" sz="half" idx="18"/>
          </p:nvPr>
        </p:nvSpPr>
        <p:spPr>
          <a:xfrm>
            <a:off x="1141409" y="2419332"/>
            <a:ext cx="9697162" cy="611266"/>
          </a:xfrm>
        </p:spPr>
        <p:txBody>
          <a:bodyPr>
            <a:normAutofit/>
          </a:bodyPr>
          <a:lstStyle/>
          <a:p>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Đúng</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22D4E2D9-4A47-4223-A164-206CD6611909}"/>
              </a:ext>
            </a:extLst>
          </p:cNvPr>
          <p:cNvSpPr>
            <a:spLocks noGrp="1"/>
          </p:cNvSpPr>
          <p:nvPr>
            <p:ph type="body" sz="half" idx="19"/>
          </p:nvPr>
        </p:nvSpPr>
        <p:spPr>
          <a:xfrm>
            <a:off x="1141410" y="3029585"/>
            <a:ext cx="9697161" cy="611266"/>
          </a:xfrm>
        </p:spPr>
        <p:txBody>
          <a:bodyPr>
            <a:normAutofit/>
          </a:bodyPr>
          <a:lstStyle/>
          <a:p>
            <a:r>
              <a:rPr lang="en-US" sz="2000" dirty="0">
                <a:latin typeface="Times New Roman" panose="02020603050405020304" pitchFamily="18" charset="0"/>
                <a:cs typeface="Times New Roman" panose="02020603050405020304" pitchFamily="18" charset="0"/>
              </a:rPr>
              <a:t>B. Sai</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859EB5F-ADB7-4CA9-9748-F5DC57EF6310}"/>
              </a:ext>
            </a:extLst>
          </p:cNvPr>
          <p:cNvSpPr/>
          <p:nvPr/>
        </p:nvSpPr>
        <p:spPr>
          <a:xfrm>
            <a:off x="1141410" y="1877139"/>
            <a:ext cx="10217283" cy="430887"/>
          </a:xfrm>
          <a:prstGeom prst="rect">
            <a:avLst/>
          </a:prstGeom>
        </p:spPr>
        <p:txBody>
          <a:bodyPr wrap="square">
            <a:spAutoFit/>
          </a:bodyPr>
          <a:lstStyle/>
          <a:p>
            <a:r>
              <a:rPr lang="en-US" sz="2200" dirty="0" err="1">
                <a:solidFill>
                  <a:schemeClr val="bg1"/>
                </a:solidFill>
                <a:latin typeface="Times New Roman" panose="02020603050405020304" pitchFamily="18" charset="0"/>
                <a:cs typeface="Times New Roman" panose="02020603050405020304" pitchFamily="18" charset="0"/>
              </a:rPr>
              <a:t>Câu</a:t>
            </a:r>
            <a:r>
              <a:rPr lang="en-US" sz="2200" dirty="0">
                <a:solidFill>
                  <a:schemeClr val="bg1"/>
                </a:solidFill>
                <a:latin typeface="Times New Roman" panose="02020603050405020304" pitchFamily="18" charset="0"/>
                <a:cs typeface="Times New Roman" panose="02020603050405020304" pitchFamily="18" charset="0"/>
              </a:rPr>
              <a:t> 4: </a:t>
            </a:r>
            <a:r>
              <a:rPr lang="en-US" sz="2200" dirty="0" err="1">
                <a:solidFill>
                  <a:schemeClr val="bg1"/>
                </a:solidFill>
                <a:latin typeface="Times New Roman" panose="02020603050405020304" pitchFamily="18" charset="0"/>
                <a:cs typeface="Times New Roman" panose="02020603050405020304" pitchFamily="18" charset="0"/>
              </a:rPr>
              <a:t>Chủ</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thể</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quyền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sở</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hữu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công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nghiệp</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phải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trực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tiếp</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nộp</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đơn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yêu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cầu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xử</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lý</a:t>
            </a:r>
            <a:r>
              <a:rPr lang="en-US" sz="2200" dirty="0">
                <a:solidFill>
                  <a:schemeClr val="bg1"/>
                </a:solidFill>
                <a:latin typeface="Times New Roman" panose="02020603050405020304" pitchFamily="18" charset="0"/>
                <a:cs typeface="Times New Roman" panose="02020603050405020304" pitchFamily="18" charset="0"/>
              </a:rPr>
              <a:t> vi </a:t>
            </a:r>
            <a:r>
              <a:rPr lang="en-US" sz="2200" dirty="0" err="1">
                <a:solidFill>
                  <a:schemeClr val="bg1"/>
                </a:solidFill>
                <a:latin typeface="Times New Roman" panose="02020603050405020304" pitchFamily="18" charset="0"/>
                <a:cs typeface="Times New Roman" panose="02020603050405020304" pitchFamily="18" charset="0"/>
              </a:rPr>
              <a:t>phạm</a:t>
            </a:r>
            <a:endParaRPr lang="vi-VN" sz="2200"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13FDBF2-00F3-4951-BA83-5E623C0B8533}"/>
              </a:ext>
            </a:extLst>
          </p:cNvPr>
          <p:cNvSpPr/>
          <p:nvPr/>
        </p:nvSpPr>
        <p:spPr>
          <a:xfrm>
            <a:off x="1141413" y="3830148"/>
            <a:ext cx="9905997" cy="1107996"/>
          </a:xfrm>
          <a:prstGeom prst="rect">
            <a:avLst/>
          </a:prstGeom>
        </p:spPr>
        <p:txBody>
          <a:bodyPr wrap="square">
            <a:spAutoFit/>
          </a:bodyPr>
          <a:lstStyle/>
          <a:p>
            <a:pPr algn="just">
              <a:spcAft>
                <a:spcPts val="0"/>
              </a:spcAft>
            </a:pP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Điều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23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Nghị</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định</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99/2013/NĐ-CP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cho</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phép</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chủ</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sở</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hữu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quyền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có</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thể</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ủy</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quyền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cho</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người</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đứng</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đầu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Chi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nhánh</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văn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phòng</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đại</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diện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hoặc</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Đại</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diện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sở</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hữu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công</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nghiệp</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nộp</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đơn</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yêu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cầu</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xử</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lý</a:t>
            </a:r>
            <a:r>
              <a:rPr lang="en-US" sz="2200" b="1" dirty="0">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 vi </a:t>
            </a:r>
            <a:r>
              <a:rPr lang="en-US" sz="2200" b="1" dirty="0" err="1">
                <a:solidFill>
                  <a:schemeClr val="bg1"/>
                </a:solidFill>
                <a:highlight>
                  <a:srgbClr val="FFFF00"/>
                </a:highlight>
                <a:uFill>
                  <a:solidFill>
                    <a:srgbClr val="000000"/>
                  </a:solidFill>
                </a:uFill>
                <a:latin typeface="Times New Roman" panose="02020603050405020304" pitchFamily="18" charset="0"/>
                <a:ea typeface="Times New Roman" panose="02020603050405020304" pitchFamily="18" charset="0"/>
              </a:rPr>
              <a:t>phạm</a:t>
            </a:r>
            <a:endParaRPr lang="vi-VN" sz="2200" b="1" dirty="0">
              <a:solidFill>
                <a:schemeClr val="bg1"/>
              </a:solidFill>
              <a:effectLst/>
              <a:highlight>
                <a:srgbClr val="FFFF00"/>
              </a:highlight>
              <a:uFill>
                <a:solidFill>
                  <a:srgbClr val="000000"/>
                </a:solidFill>
              </a:uFill>
              <a:latin typeface="Times New Roman" panose="02020603050405020304" pitchFamily="18" charset="0"/>
              <a:ea typeface="Times New Roman" panose="02020603050405020304" pitchFamily="18" charset="0"/>
            </a:endParaRPr>
          </a:p>
        </p:txBody>
      </p:sp>
      <p:sp>
        <p:nvSpPr>
          <p:cNvPr id="10" name="Oval 9">
            <a:extLst>
              <a:ext uri="{FF2B5EF4-FFF2-40B4-BE49-F238E27FC236}">
                <a16:creationId xmlns:a16="http://schemas.microsoft.com/office/drawing/2014/main" id="{B38D9BD6-886F-4233-87F2-BA03E999B9CC}"/>
              </a:ext>
            </a:extLst>
          </p:cNvPr>
          <p:cNvSpPr/>
          <p:nvPr/>
        </p:nvSpPr>
        <p:spPr>
          <a:xfrm>
            <a:off x="1139510" y="3061742"/>
            <a:ext cx="427838" cy="4278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295839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4" grpId="0"/>
      <p:bldP spid="5" grpId="0"/>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609600"/>
            <a:ext cx="9905999" cy="1905000"/>
          </a:xfrm>
        </p:spPr>
        <p:txBody>
          <a:bodyPr>
            <a:normAutofit/>
          </a:bodyPr>
          <a:lstStyle/>
          <a:p>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câu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hỏi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quyền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sở</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hữu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công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nghiệp</a:t>
            </a:r>
            <a:br>
              <a:rPr lang="vi-VN" sz="2400" b="1" dirty="0">
                <a:solidFill>
                  <a:schemeClr val="bg1"/>
                </a:solidFill>
                <a:latin typeface="Times New Roman" panose="02020603050405020304" pitchFamily="18" charset="0"/>
                <a:cs typeface="Times New Roman" panose="02020603050405020304" pitchFamily="18" charset="0"/>
              </a:rPr>
            </a:b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66CC519-D6A0-4836-8C35-3A62319C9058}"/>
              </a:ext>
            </a:extLst>
          </p:cNvPr>
          <p:cNvSpPr>
            <a:spLocks noGrp="1"/>
          </p:cNvSpPr>
          <p:nvPr>
            <p:ph type="body" sz="half" idx="18"/>
          </p:nvPr>
        </p:nvSpPr>
        <p:spPr>
          <a:xfrm>
            <a:off x="1146708" y="2514600"/>
            <a:ext cx="9697162" cy="611266"/>
          </a:xfrm>
        </p:spPr>
        <p:txBody>
          <a:bodyPr>
            <a:normAutofit/>
          </a:bodyPr>
          <a:lstStyle/>
          <a:p>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Tư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22D4E2D9-4A47-4223-A164-206CD6611909}"/>
              </a:ext>
            </a:extLst>
          </p:cNvPr>
          <p:cNvSpPr>
            <a:spLocks noGrp="1"/>
          </p:cNvSpPr>
          <p:nvPr>
            <p:ph type="body" sz="half" idx="19"/>
          </p:nvPr>
        </p:nvSpPr>
        <p:spPr>
          <a:xfrm>
            <a:off x="1141411" y="3042838"/>
            <a:ext cx="9697161" cy="611266"/>
          </a:xfrm>
        </p:spPr>
        <p:txBody>
          <a:bodyPr>
            <a:noAutofit/>
          </a:bodyPr>
          <a:lstStyle/>
          <a:p>
            <a:r>
              <a:rPr lang="en-US" sz="2000" dirty="0">
                <a:latin typeface="Times New Roman" panose="02020603050405020304" pitchFamily="18" charset="0"/>
                <a:cs typeface="Times New Roman" panose="02020603050405020304" pitchFamily="18" charset="0"/>
              </a:rPr>
              <a:t>B. </a:t>
            </a:r>
            <a:r>
              <a:rPr lang="en-US" sz="2000" dirty="0" err="1">
                <a:latin typeface="Times New Roman" panose="02020603050405020304" pitchFamily="18" charset="0"/>
                <a:cs typeface="Times New Roman" panose="02020603050405020304" pitchFamily="18" charset="0"/>
              </a:rPr>
              <a:t>Đại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A2CF31E1-1423-463A-85DC-083E10AD89E0}"/>
              </a:ext>
            </a:extLst>
          </p:cNvPr>
          <p:cNvSpPr>
            <a:spLocks noGrp="1"/>
          </p:cNvSpPr>
          <p:nvPr>
            <p:ph type="body" sz="half" idx="20"/>
          </p:nvPr>
        </p:nvSpPr>
        <p:spPr>
          <a:xfrm>
            <a:off x="1141412" y="3849783"/>
            <a:ext cx="9697160" cy="611267"/>
          </a:xfrm>
        </p:spPr>
        <p:txBody>
          <a:bodyPr>
            <a:noAutofit/>
          </a:bodyPr>
          <a:lstStyle/>
          <a:p>
            <a:r>
              <a:rPr lang="en-US" sz="2000" dirty="0">
                <a:latin typeface="Times New Roman" panose="02020603050405020304" pitchFamily="18" charset="0"/>
                <a:cs typeface="Times New Roman" panose="02020603050405020304" pitchFamily="18" charset="0"/>
              </a:rPr>
              <a:t>C.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859EB5F-ADB7-4CA9-9748-F5DC57EF6310}"/>
              </a:ext>
            </a:extLst>
          </p:cNvPr>
          <p:cNvSpPr/>
          <p:nvPr/>
        </p:nvSpPr>
        <p:spPr>
          <a:xfrm>
            <a:off x="1141411" y="1877139"/>
            <a:ext cx="9905998" cy="430887"/>
          </a:xfrm>
          <a:prstGeom prst="rect">
            <a:avLst/>
          </a:prstGeom>
        </p:spPr>
        <p:txBody>
          <a:bodyPr wrap="square">
            <a:spAutoFit/>
          </a:bodyPr>
          <a:lstStyle/>
          <a:p>
            <a:r>
              <a:rPr lang="en-US" sz="2200" dirty="0" err="1">
                <a:solidFill>
                  <a:schemeClr val="bg1"/>
                </a:solidFill>
                <a:latin typeface="Times New Roman" panose="02020603050405020304" pitchFamily="18" charset="0"/>
                <a:cs typeface="Times New Roman" panose="02020603050405020304" pitchFamily="18" charset="0"/>
              </a:rPr>
              <a:t>Câu</a:t>
            </a:r>
            <a:r>
              <a:rPr lang="en-US" sz="2200" dirty="0">
                <a:solidFill>
                  <a:schemeClr val="bg1"/>
                </a:solidFill>
                <a:latin typeface="Times New Roman" panose="02020603050405020304" pitchFamily="18" charset="0"/>
                <a:cs typeface="Times New Roman" panose="02020603050405020304" pitchFamily="18" charset="0"/>
              </a:rPr>
              <a:t> 5: </a:t>
            </a:r>
            <a:r>
              <a:rPr lang="en-US" sz="2200" dirty="0" err="1">
                <a:solidFill>
                  <a:schemeClr val="bg1"/>
                </a:solidFill>
                <a:latin typeface="Times New Roman" panose="02020603050405020304" pitchFamily="18" charset="0"/>
                <a:cs typeface="Times New Roman" panose="02020603050405020304" pitchFamily="18" charset="0"/>
              </a:rPr>
              <a:t>Vai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trò</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của</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tổ</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chức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đại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diện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sở</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hữu</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công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nghiệp</a:t>
            </a:r>
            <a:r>
              <a:rPr lang="en-US" sz="2200" dirty="0">
                <a:solidFill>
                  <a:schemeClr val="bg1"/>
                </a:solidFill>
                <a:latin typeface="Times New Roman" panose="02020603050405020304" pitchFamily="18" charset="0"/>
                <a:cs typeface="Times New Roman" panose="02020603050405020304" pitchFamily="18" charset="0"/>
              </a:rPr>
              <a:t>?</a:t>
            </a:r>
            <a:endParaRPr lang="vi-VN" sz="22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6A2E175-886C-49E9-B550-05287C16AE58}"/>
              </a:ext>
            </a:extLst>
          </p:cNvPr>
          <p:cNvSpPr/>
          <p:nvPr/>
        </p:nvSpPr>
        <p:spPr>
          <a:xfrm>
            <a:off x="1141411" y="5183956"/>
            <a:ext cx="7356637" cy="430887"/>
          </a:xfrm>
          <a:prstGeom prst="rect">
            <a:avLst/>
          </a:prstGeom>
        </p:spPr>
        <p:txBody>
          <a:bodyPr wrap="square">
            <a:spAutoFit/>
          </a:bodyPr>
          <a:lstStyle/>
          <a:p>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Điều</a:t>
            </a:r>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 151 </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Luật</a:t>
            </a:r>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 </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Sở</a:t>
            </a:r>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 </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hữu</a:t>
            </a:r>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 </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Trí</a:t>
            </a:r>
            <a:r>
              <a:rPr lang="en-US" sz="2200" b="1" dirty="0">
                <a:solidFill>
                  <a:schemeClr val="bg1"/>
                </a:solidFill>
                <a:highlight>
                  <a:srgbClr val="FFFF00"/>
                </a:highlight>
                <a:latin typeface="Times New Roman" panose="02020603050405020304" pitchFamily="18" charset="0"/>
                <a:cs typeface="Times New Roman" panose="02020603050405020304" pitchFamily="18" charset="0"/>
              </a:rPr>
              <a:t> </a:t>
            </a:r>
            <a:r>
              <a:rPr lang="en-US" sz="2200" b="1" dirty="0" err="1">
                <a:solidFill>
                  <a:schemeClr val="bg1"/>
                </a:solidFill>
                <a:highlight>
                  <a:srgbClr val="FFFF00"/>
                </a:highlight>
                <a:latin typeface="Times New Roman" panose="02020603050405020304" pitchFamily="18" charset="0"/>
                <a:cs typeface="Times New Roman" panose="02020603050405020304" pitchFamily="18" charset="0"/>
              </a:rPr>
              <a:t>Tuệ</a:t>
            </a:r>
            <a:endParaRPr lang="vi-VN" sz="2200" dirty="0">
              <a:solidFill>
                <a:schemeClr val="bg1"/>
              </a:solidFill>
              <a:highlight>
                <a:srgbClr val="FFFF00"/>
              </a:highligh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BA64142-2045-4FC1-9FEE-1E4F9D514DFB}"/>
              </a:ext>
            </a:extLst>
          </p:cNvPr>
          <p:cNvSpPr/>
          <p:nvPr/>
        </p:nvSpPr>
        <p:spPr>
          <a:xfrm>
            <a:off x="1141411" y="4656730"/>
            <a:ext cx="2799356" cy="400110"/>
          </a:xfrm>
          <a:prstGeom prst="rect">
            <a:avLst/>
          </a:prstGeom>
        </p:spPr>
        <p:txBody>
          <a:bodyPr wrap="none">
            <a:spAutoFit/>
          </a:bodyPr>
          <a:lstStyle/>
          <a:p>
            <a:pPr algn="just">
              <a:spcAft>
                <a:spcPts val="0"/>
              </a:spcAft>
            </a:pPr>
            <a:r>
              <a:rPr lang="en-US" sz="2000" dirty="0">
                <a:uFill>
                  <a:solidFill>
                    <a:srgbClr val="00B0F0"/>
                  </a:solidFill>
                </a:uFill>
                <a:latin typeface="Times New Roman" panose="02020603050405020304" pitchFamily="18" charset="0"/>
                <a:ea typeface="Times New Roman" panose="02020603050405020304" pitchFamily="18" charset="0"/>
                <a:cs typeface="Times New Roman" panose="02020603050405020304" pitchFamily="18" charset="0"/>
              </a:rPr>
              <a:t>D.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Tất</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cả</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đáp</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án</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vi-VN" sz="20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3E6AB60D-0AA0-4456-8D34-E677F23DAF5D}"/>
              </a:ext>
            </a:extLst>
          </p:cNvPr>
          <p:cNvSpPr/>
          <p:nvPr/>
        </p:nvSpPr>
        <p:spPr>
          <a:xfrm>
            <a:off x="1141411" y="4656729"/>
            <a:ext cx="427838" cy="4278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63373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4" grpId="0"/>
      <p:bldP spid="3" grpId="0"/>
      <p:bldP spid="4"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192781B-4D55-4236-BDBE-5D7C8669E051}"/>
              </a:ext>
            </a:extLst>
          </p:cNvPr>
          <p:cNvSpPr>
            <a:spLocks noGrp="1"/>
          </p:cNvSpPr>
          <p:nvPr>
            <p:ph type="title"/>
          </p:nvPr>
        </p:nvSpPr>
        <p:spPr>
          <a:xfrm>
            <a:off x="34813" y="1796753"/>
            <a:ext cx="5493685" cy="2501766"/>
          </a:xfrm>
        </p:spPr>
        <p:txBody>
          <a:bodyPr vert="horz" lIns="91440" tIns="45720" rIns="91440" bIns="45720" rtlCol="0" anchor="b">
            <a:normAutofit/>
          </a:bodyPr>
          <a:lstStyle/>
          <a:p>
            <a:pPr algn="ctr"/>
            <a:r>
              <a:rPr lang="en-US" sz="3800" dirty="0" err="1">
                <a:latin typeface="Times New Roman" panose="02020603050405020304" pitchFamily="18" charset="0"/>
                <a:cs typeface="Times New Roman" panose="02020603050405020304" pitchFamily="18" charset="0"/>
              </a:rPr>
              <a:t>Cảm</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ơn</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Thầy</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và</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các</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bạn</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đã</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lắng</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nghe</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bài</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thuyết</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trình</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của</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nhóm</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em</a:t>
            </a:r>
            <a:endParaRPr lang="en-US" sz="3800" dirty="0">
              <a:latin typeface="Times New Roman" panose="02020603050405020304" pitchFamily="18" charset="0"/>
              <a:cs typeface="Times New Roman" panose="02020603050405020304" pitchFamily="18" charset="0"/>
            </a:endParaRPr>
          </a:p>
        </p:txBody>
      </p:sp>
      <p:sp>
        <p:nvSpPr>
          <p:cNvPr id="3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F14FE3BE-6768-49A8-99B0-5062524CAB92}"/>
              </a:ext>
            </a:extLst>
          </p:cNvPr>
          <p:cNvPicPr>
            <a:picLocks noChangeAspect="1"/>
          </p:cNvPicPr>
          <p:nvPr/>
        </p:nvPicPr>
        <p:blipFill rotWithShape="1">
          <a:blip r:embed="rId2"/>
          <a:srcRect l="20903" r="23429"/>
          <a:stretch/>
        </p:blipFill>
        <p:spPr>
          <a:xfrm>
            <a:off x="5630117" y="10"/>
            <a:ext cx="656036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78815" y="1181996"/>
            <a:ext cx="5417185" cy="5545975"/>
          </a:xfrm>
        </p:spPr>
        <p:txBody>
          <a:bodyPr>
            <a:noAutofit/>
          </a:bodyPr>
          <a:lstStyle/>
          <a:p>
            <a:pPr algn="just"/>
            <a:r>
              <a:rPr lang="en-US" sz="2200" dirty="0" err="1">
                <a:latin typeface="Times New Roman" panose="02020603050405020304" pitchFamily="18" charset="0"/>
                <a:cs typeface="Times New Roman" panose="02020603050405020304" pitchFamily="18" charset="0"/>
                <a:sym typeface="+mn-ea"/>
              </a:rPr>
              <a:t>Hiện</a:t>
            </a:r>
            <a:r>
              <a:rPr lang="en-US" sz="2200" dirty="0">
                <a:latin typeface="Times New Roman" panose="02020603050405020304" pitchFamily="18" charset="0"/>
                <a:cs typeface="Times New Roman" panose="02020603050405020304" pitchFamily="18" charset="0"/>
                <a:sym typeface="+mn-ea"/>
              </a:rPr>
              <a:t> nay,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hoạt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động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vươn</a:t>
            </a:r>
            <a:r>
              <a:rPr lang="en-US" sz="2200" dirty="0">
                <a:latin typeface="Times New Roman" panose="02020603050405020304" pitchFamily="18" charset="0"/>
                <a:cs typeface="Times New Roman" panose="02020603050405020304" pitchFamily="18" charset="0"/>
                <a:sym typeface="+mn-ea"/>
              </a:rPr>
              <a:t> ra </a:t>
            </a:r>
            <a:r>
              <a:rPr lang="en-US" sz="2200" dirty="0" err="1">
                <a:latin typeface="Times New Roman" panose="02020603050405020304" pitchFamily="18" charset="0"/>
                <a:cs typeface="Times New Roman" panose="02020603050405020304" pitchFamily="18" charset="0"/>
                <a:sym typeface="+mn-ea"/>
              </a:rPr>
              <a:t>khỏi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phạm</a:t>
            </a:r>
            <a:r>
              <a:rPr lang="en-US" sz="2200" dirty="0">
                <a:latin typeface="Times New Roman" panose="02020603050405020304" pitchFamily="18" charset="0"/>
                <a:cs typeface="Times New Roman" panose="02020603050405020304" pitchFamily="18" charset="0"/>
                <a:sym typeface="+mn-ea"/>
              </a:rPr>
              <a:t> vi </a:t>
            </a:r>
            <a:r>
              <a:rPr lang="en-US" sz="2200" dirty="0" err="1">
                <a:latin typeface="Times New Roman" panose="02020603050405020304" pitchFamily="18" charset="0"/>
                <a:cs typeface="Times New Roman" panose="02020603050405020304" pitchFamily="18" charset="0"/>
                <a:sym typeface="+mn-ea"/>
              </a:rPr>
              <a:t>lãnh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thổ</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quốc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gia</a:t>
            </a:r>
            <a:r>
              <a:rPr lang="en-US" sz="2200" dirty="0">
                <a:latin typeface="Times New Roman" panose="02020603050405020304" pitchFamily="18" charset="0"/>
                <a:cs typeface="Times New Roman" panose="02020603050405020304" pitchFamily="18" charset="0"/>
                <a:sym typeface="+mn-ea"/>
              </a:rPr>
              <a:t>. Do </a:t>
            </a:r>
            <a:r>
              <a:rPr lang="en-US" sz="2200" dirty="0" err="1">
                <a:latin typeface="Times New Roman" panose="02020603050405020304" pitchFamily="18" charset="0"/>
                <a:cs typeface="Times New Roman" panose="02020603050405020304" pitchFamily="18" charset="0"/>
                <a:sym typeface="+mn-ea"/>
              </a:rPr>
              <a:t>đó</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việc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định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tuệ</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nói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chung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sở</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hữu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nói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riêng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rất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cần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thiết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nhằm</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bảo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vệ</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quyền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lợi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nhân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tổ</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chức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cũng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sự</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phát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triển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tiến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bộ</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của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xã</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hội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tế</a:t>
            </a:r>
            <a:r>
              <a:rPr lang="en-US" sz="2200" dirty="0">
                <a:latin typeface="Times New Roman" panose="02020603050405020304" pitchFamily="18" charset="0"/>
                <a:cs typeface="Times New Roman" panose="02020603050405020304" pitchFamily="18" charset="0"/>
                <a:sym typeface="+mn-ea"/>
              </a:rPr>
              <a:t>. </a:t>
            </a: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half" idx="2"/>
          </p:nvPr>
        </p:nvPicPr>
        <p:blipFill>
          <a:blip r:embed="rId2"/>
          <a:stretch>
            <a:fillRect/>
          </a:stretch>
        </p:blipFill>
        <p:spPr>
          <a:xfrm>
            <a:off x="6160319" y="1285665"/>
            <a:ext cx="5248710" cy="30880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314" y="1056511"/>
            <a:ext cx="5888879" cy="4744977"/>
          </a:xfrm>
        </p:spPr>
        <p:txBody>
          <a:bodyPr>
            <a:normAutofit/>
          </a:bodyPr>
          <a:lstStyle/>
          <a:p>
            <a:pPr algn="just" fontAlgn="base"/>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tổ</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kiểu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doanh</a:t>
            </a:r>
            <a:r>
              <a:rPr lang="en-US" sz="2200" dirty="0">
                <a:latin typeface="Times New Roman" panose="02020603050405020304" pitchFamily="18" charset="0"/>
                <a:cs typeface="Times New Roman" panose="02020603050405020304" pitchFamily="18" charset="0"/>
              </a:rPr>
              <a:t> do </a:t>
            </a:r>
            <a:r>
              <a:rPr lang="en-US" sz="2200" dirty="0" err="1">
                <a:latin typeface="Times New Roman" panose="02020603050405020304" pitchFamily="18" charset="0"/>
                <a:cs typeface="Times New Roman" panose="02020603050405020304" pitchFamily="18" charset="0"/>
              </a:rPr>
              <a:t>mình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hoặc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hữu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mạnh</a:t>
            </a:r>
            <a:r>
              <a:rPr lang="en-US" sz="2200" dirty="0">
                <a:latin typeface="Times New Roman" panose="02020603050405020304" pitchFamily="18" charset="0"/>
                <a:cs typeface="Times New Roman" panose="02020603050405020304" pitchFamily="18" charset="0"/>
              </a:rPr>
              <a:t>.</a:t>
            </a:r>
            <a:r>
              <a:rPr lang="en-US" sz="2200" i="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a:t>
            </a:r>
            <a:r>
              <a:rPr lang="en-US" sz="2200" dirty="0">
                <a:latin typeface="Times New Roman" panose="02020603050405020304" pitchFamily="18" charset="0"/>
                <a:cs typeface="Times New Roman" panose="02020603050405020304" pitchFamily="18" charset="0"/>
              </a:rPr>
              <a:t> 4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4 </a:t>
            </a:r>
            <a:r>
              <a:rPr lang="en-US" sz="2200" u="sng" dirty="0" err="1">
                <a:latin typeface="Times New Roman" panose="02020603050405020304" pitchFamily="18" charset="0"/>
                <a:cs typeface="Times New Roman" panose="02020603050405020304" pitchFamily="18" charset="0"/>
                <a:hlinkClick r:id="rId2"/>
              </a:rPr>
              <a:t>Luật</a:t>
            </a:r>
            <a:r>
              <a:rPr lang="en-US" sz="2200" u="sng" dirty="0">
                <a:latin typeface="Times New Roman" panose="02020603050405020304" pitchFamily="18" charset="0"/>
                <a:cs typeface="Times New Roman" panose="02020603050405020304" pitchFamily="18" charset="0"/>
                <a:hlinkClick r:id="rId2"/>
              </a:rPr>
              <a:t> </a:t>
            </a:r>
            <a:r>
              <a:rPr lang="en-US" sz="2200" u="sng" dirty="0" err="1">
                <a:latin typeface="Times New Roman" panose="02020603050405020304" pitchFamily="18" charset="0"/>
                <a:cs typeface="Times New Roman" panose="02020603050405020304" pitchFamily="18" charset="0"/>
                <a:hlinkClick r:id="rId2"/>
              </a:rPr>
              <a:t>sở</a:t>
            </a:r>
            <a:r>
              <a:rPr lang="en-US" sz="2200" u="sng" dirty="0">
                <a:latin typeface="Times New Roman" panose="02020603050405020304" pitchFamily="18" charset="0"/>
                <a:cs typeface="Times New Roman" panose="02020603050405020304" pitchFamily="18" charset="0"/>
                <a:hlinkClick r:id="rId2"/>
              </a:rPr>
              <a:t> </a:t>
            </a:r>
            <a:r>
              <a:rPr lang="en-US" sz="2200" u="sng" dirty="0" err="1">
                <a:latin typeface="Times New Roman" panose="02020603050405020304" pitchFamily="18" charset="0"/>
                <a:cs typeface="Times New Roman" panose="02020603050405020304" pitchFamily="18" charset="0"/>
                <a:hlinkClick r:id="rId2"/>
              </a:rPr>
              <a:t>hữu</a:t>
            </a:r>
            <a:r>
              <a:rPr lang="en-US" sz="2200" u="sng" dirty="0">
                <a:latin typeface="Times New Roman" panose="02020603050405020304" pitchFamily="18" charset="0"/>
                <a:cs typeface="Times New Roman" panose="02020603050405020304" pitchFamily="18" charset="0"/>
                <a:hlinkClick r:id="rId2"/>
              </a:rPr>
              <a:t> </a:t>
            </a:r>
            <a:r>
              <a:rPr lang="en-US" sz="2200" u="sng" dirty="0" err="1">
                <a:latin typeface="Times New Roman" panose="02020603050405020304" pitchFamily="18" charset="0"/>
                <a:cs typeface="Times New Roman" panose="02020603050405020304" pitchFamily="18" charset="0"/>
                <a:hlinkClick r:id="rId2"/>
              </a:rPr>
              <a:t>trí</a:t>
            </a:r>
            <a:r>
              <a:rPr lang="en-US" sz="2200" u="sng" dirty="0">
                <a:latin typeface="Times New Roman" panose="02020603050405020304" pitchFamily="18" charset="0"/>
                <a:cs typeface="Times New Roman" panose="02020603050405020304" pitchFamily="18" charset="0"/>
                <a:hlinkClick r:id="rId2"/>
              </a:rPr>
              <a:t> </a:t>
            </a:r>
            <a:r>
              <a:rPr lang="en-US" sz="2200" u="sng" dirty="0" err="1">
                <a:latin typeface="Times New Roman" panose="02020603050405020304" pitchFamily="18" charset="0"/>
                <a:cs typeface="Times New Roman" panose="02020603050405020304" pitchFamily="18" charset="0"/>
                <a:hlinkClick r:id="rId2"/>
              </a:rPr>
              <a:t>tuệ</a:t>
            </a:r>
            <a:r>
              <a:rPr lang="en-US" sz="2200" u="sng" dirty="0">
                <a:latin typeface="Times New Roman" panose="02020603050405020304" pitchFamily="18" charset="0"/>
                <a:cs typeface="Times New Roman" panose="02020603050405020304" pitchFamily="18" charset="0"/>
                <a:hlinkClick r:id="rId2"/>
              </a:rPr>
              <a:t> </a:t>
            </a:r>
            <a:r>
              <a:rPr lang="en-US" sz="2200" u="sng" dirty="0" err="1">
                <a:latin typeface="Times New Roman" panose="02020603050405020304" pitchFamily="18" charset="0"/>
                <a:cs typeface="Times New Roman" panose="02020603050405020304" pitchFamily="18" charset="0"/>
                <a:hlinkClick r:id="rId2"/>
              </a:rPr>
              <a:t>năm</a:t>
            </a:r>
            <a:r>
              <a:rPr lang="en-US" sz="2200" u="sng" dirty="0">
                <a:latin typeface="Times New Roman" panose="02020603050405020304" pitchFamily="18" charset="0"/>
                <a:cs typeface="Times New Roman" panose="02020603050405020304" pitchFamily="18" charset="0"/>
                <a:hlinkClick r:id="rId2"/>
              </a:rPr>
              <a:t> 2005</a:t>
            </a:r>
            <a:r>
              <a:rPr lang="en-US" sz="2200" dirty="0">
                <a:latin typeface="Times New Roman" panose="02020603050405020304" pitchFamily="18" charset="0"/>
                <a:cs typeface="Times New Roman" panose="02020603050405020304" pitchFamily="18" charset="0"/>
              </a:rPr>
              <a:t>).</a:t>
            </a:r>
          </a:p>
          <a:p>
            <a:pPr algn="just" fontAlgn="base"/>
            <a:endParaRPr lang="en-US" sz="2200" dirty="0"/>
          </a:p>
        </p:txBody>
      </p:sp>
      <p:pic>
        <p:nvPicPr>
          <p:cNvPr id="2" name="Content Placeholder 1"/>
          <p:cNvPicPr>
            <a:picLocks noGrp="1" noChangeAspect="1"/>
          </p:cNvPicPr>
          <p:nvPr>
            <p:ph sz="half" idx="2"/>
          </p:nvPr>
        </p:nvPicPr>
        <p:blipFill>
          <a:blip r:embed="rId3"/>
          <a:stretch>
            <a:fillRect/>
          </a:stretch>
        </p:blipFill>
        <p:spPr>
          <a:xfrm>
            <a:off x="6860161" y="1224536"/>
            <a:ext cx="4260215" cy="31959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107346" y="455248"/>
            <a:ext cx="9806730" cy="1828800"/>
          </a:xfrm>
        </p:spPr>
        <p:txBody>
          <a:bodyPr/>
          <a:lstStyle/>
          <a:p>
            <a:pPr marL="0" indent="0" algn="just">
              <a:buNone/>
            </a:pPr>
            <a:r>
              <a:rPr lang="en-US" sz="1800" dirty="0" err="1">
                <a:solidFill>
                  <a:schemeClr val="bg1"/>
                </a:solidFill>
                <a:latin typeface="Times New Roman" panose="02020603050405020304" pitchFamily="18" charset="0"/>
                <a:cs typeface="Times New Roman" panose="02020603050405020304" pitchFamily="18" charset="0"/>
                <a:sym typeface="+mn-ea"/>
              </a:rPr>
              <a:t>Với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các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quy</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định</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trên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cho</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thấy</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khác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với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quyền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tác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giả</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đối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tượng</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của</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quyền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sở</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hữu</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công</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nghiệp</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liên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quan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trực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tiếp</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đến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các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hoạt</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động</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sản</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xuất</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kinh</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doanh</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thương</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mại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và</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các</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đối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tượng</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này</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có</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thể</a:t>
            </a:r>
            <a:r>
              <a:rPr lang="en-US" sz="1800" dirty="0">
                <a:solidFill>
                  <a:schemeClr val="bg1"/>
                </a:solidFill>
                <a:latin typeface="Times New Roman" panose="02020603050405020304" pitchFamily="18" charset="0"/>
                <a:cs typeface="Times New Roman" panose="02020603050405020304" pitchFamily="18" charset="0"/>
                <a:sym typeface="+mn-ea"/>
              </a:rPr>
              <a:t> chia </a:t>
            </a:r>
            <a:r>
              <a:rPr lang="en-US" sz="1800" dirty="0" err="1">
                <a:solidFill>
                  <a:schemeClr val="bg1"/>
                </a:solidFill>
                <a:latin typeface="Times New Roman" panose="02020603050405020304" pitchFamily="18" charset="0"/>
                <a:cs typeface="Times New Roman" panose="02020603050405020304" pitchFamily="18" charset="0"/>
                <a:sym typeface="+mn-ea"/>
              </a:rPr>
              <a:t>thành</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hai</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nhóm</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cơ</a:t>
            </a:r>
            <a:r>
              <a:rPr lang="en-US" sz="1800" dirty="0">
                <a:solidFill>
                  <a:schemeClr val="bg1"/>
                </a:solidFill>
                <a:latin typeface="Times New Roman" panose="02020603050405020304" pitchFamily="18" charset="0"/>
                <a:cs typeface="Times New Roman" panose="02020603050405020304" pitchFamily="18" charset="0"/>
                <a:sym typeface="+mn-ea"/>
              </a:rPr>
              <a:t> </a:t>
            </a:r>
            <a:r>
              <a:rPr lang="en-US" sz="1800" dirty="0" err="1">
                <a:solidFill>
                  <a:schemeClr val="bg1"/>
                </a:solidFill>
                <a:latin typeface="Times New Roman" panose="02020603050405020304" pitchFamily="18" charset="0"/>
                <a:cs typeface="Times New Roman" panose="02020603050405020304" pitchFamily="18" charset="0"/>
                <a:sym typeface="+mn-ea"/>
              </a:rPr>
              <a:t>bản</a:t>
            </a:r>
            <a:r>
              <a:rPr lang="en-US" sz="1800" dirty="0">
                <a:solidFill>
                  <a:schemeClr val="bg1"/>
                </a:solidFill>
                <a:latin typeface="Times New Roman" panose="02020603050405020304" pitchFamily="18" charset="0"/>
                <a:cs typeface="Times New Roman" panose="02020603050405020304" pitchFamily="18" charset="0"/>
                <a:sym typeface="+mn-ea"/>
              </a:rPr>
              <a:t>:</a:t>
            </a:r>
            <a:endParaRPr lang="en-US" sz="1800" dirty="0">
              <a:solidFill>
                <a:schemeClr val="bg1"/>
              </a:solidFill>
              <a:latin typeface="Times New Roman" panose="02020603050405020304" pitchFamily="18" charset="0"/>
              <a:cs typeface="Times New Roman" panose="02020603050405020304" pitchFamily="18" charset="0"/>
            </a:endParaRPr>
          </a:p>
          <a:p>
            <a:pPr marL="0" indent="0" algn="just">
              <a:buNone/>
            </a:pPr>
            <a:endParaRPr lang="en-US" sz="2400" dirty="0"/>
          </a:p>
        </p:txBody>
      </p:sp>
      <p:sp>
        <p:nvSpPr>
          <p:cNvPr id="9" name="Text Placeholder 8"/>
          <p:cNvSpPr>
            <a:spLocks noGrp="1"/>
          </p:cNvSpPr>
          <p:nvPr>
            <p:ph type="body" sz="half" idx="18"/>
          </p:nvPr>
        </p:nvSpPr>
        <p:spPr>
          <a:xfrm>
            <a:off x="1041236" y="1922145"/>
            <a:ext cx="4969475" cy="3566207"/>
          </a:xfrm>
        </p:spPr>
        <p:txBody>
          <a:bodyPr>
            <a:noAutofit/>
          </a:bodyPr>
          <a:lstStyle/>
          <a:p>
            <a:pPr marL="0" indent="0" algn="just" fontAlgn="base">
              <a:buNone/>
            </a:pP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tượng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mang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tính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tạo</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trong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lĩnh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vực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công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nghiệp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sáng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kiểu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thiết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kế</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bố</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mạch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tích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hợp</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bán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dẫn</a:t>
            </a:r>
            <a:r>
              <a:rPr lang="en-US" sz="2200" dirty="0">
                <a:latin typeface="Times New Roman" panose="02020603050405020304" pitchFamily="18" charset="0"/>
                <a:cs typeface="Times New Roman" panose="02020603050405020304" pitchFamily="18" charset="0"/>
                <a:sym typeface="+mn-ea"/>
              </a:rPr>
              <a:t>...</a:t>
            </a:r>
            <a:endParaRPr lang="en-US" sz="2200" dirty="0">
              <a:latin typeface="Times New Roman" panose="02020603050405020304" pitchFamily="18" charset="0"/>
              <a:cs typeface="Times New Roman" panose="02020603050405020304" pitchFamily="18" charset="0"/>
            </a:endParaRPr>
          </a:p>
          <a:p>
            <a:pPr marL="0" indent="0" algn="just" fontAlgn="base">
              <a:buNone/>
            </a:pP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đối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tượng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là</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các</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dấu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hiệu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mang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tính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phân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biệt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trong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thương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mại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như</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nhãn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hiệu</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tên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thương</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mại</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chỉ</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dẫn</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địa</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lý</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bí</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mật</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kinh</a:t>
            </a:r>
            <a:r>
              <a:rPr lang="en-US" sz="2200" dirty="0">
                <a:latin typeface="Times New Roman" panose="02020603050405020304" pitchFamily="18" charset="0"/>
                <a:cs typeface="Times New Roman" panose="02020603050405020304" pitchFamily="18" charset="0"/>
                <a:sym typeface="+mn-ea"/>
              </a:rPr>
              <a:t> </a:t>
            </a:r>
            <a:r>
              <a:rPr lang="en-US" sz="2200" dirty="0" err="1">
                <a:latin typeface="Times New Roman" panose="02020603050405020304" pitchFamily="18" charset="0"/>
                <a:cs typeface="Times New Roman" panose="02020603050405020304" pitchFamily="18" charset="0"/>
                <a:sym typeface="+mn-ea"/>
              </a:rPr>
              <a:t>doanh</a:t>
            </a:r>
            <a:r>
              <a:rPr lang="en-US" sz="2200" dirty="0">
                <a:latin typeface="Times New Roman" panose="02020603050405020304" pitchFamily="18" charset="0"/>
                <a:cs typeface="Times New Roman" panose="02020603050405020304" pitchFamily="18" charset="0"/>
                <a:sym typeface="+mn-ea"/>
              </a:rPr>
              <a:t>...</a:t>
            </a:r>
            <a:endParaRPr lang="en-US" sz="2200" dirty="0">
              <a:latin typeface="Times New Roman" panose="02020603050405020304" pitchFamily="18" charset="0"/>
              <a:cs typeface="Times New Roman" panose="02020603050405020304" pitchFamily="18" charset="0"/>
            </a:endParaRPr>
          </a:p>
          <a:p>
            <a:pPr marL="0" indent="0" algn="just" fontAlgn="base">
              <a:buNone/>
            </a:pPr>
            <a:endParaRPr lang="en-US" sz="2200" dirty="0">
              <a:latin typeface="Times New Roman" panose="02020603050405020304" pitchFamily="18" charset="0"/>
              <a:cs typeface="Times New Roman" panose="02020603050405020304" pitchFamily="18" charset="0"/>
            </a:endParaRPr>
          </a:p>
        </p:txBody>
      </p:sp>
      <p:pic>
        <p:nvPicPr>
          <p:cNvPr id="34" name="Content Placeholder 3"/>
          <p:cNvPicPr>
            <a:picLocks noGrp="1" noChangeAspect="1"/>
          </p:cNvPicPr>
          <p:nvPr>
            <p:ph type="pic" idx="22"/>
          </p:nvPr>
        </p:nvPicPr>
        <p:blipFill>
          <a:blip r:embed="rId2"/>
          <a:stretch>
            <a:fillRect/>
          </a:stretch>
        </p:blipFill>
        <p:spPr>
          <a:xfrm>
            <a:off x="6274766" y="2064169"/>
            <a:ext cx="4639310" cy="301371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ircle(in)">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circle(in)">
                                      <p:cBhvr>
                                        <p:cTn id="12" dur="2000"/>
                                        <p:tgtEl>
                                          <p:spTgt spid="9">
                                            <p:txEl>
                                              <p:pRg st="0" end="0"/>
                                            </p:tx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circle(in)">
                                      <p:cBhvr>
                                        <p:cTn id="15" dur="20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inVertical)">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7234" y="241935"/>
            <a:ext cx="10015220" cy="6616065"/>
          </a:xfrm>
        </p:spPr>
        <p:txBody>
          <a:bodyPr>
            <a:noAutofit/>
          </a:bodyPr>
          <a:lstStyle/>
          <a:p>
            <a:pPr algn="just" fontAlgn="base"/>
            <a:r>
              <a:rPr lang="en-US" sz="2200" b="1" dirty="0">
                <a:solidFill>
                  <a:schemeClr val="bg1"/>
                </a:solidFill>
                <a:latin typeface="Times New Roman" panose="02020603050405020304" pitchFamily="18" charset="0"/>
                <a:cs typeface="Times New Roman" panose="02020603050405020304" pitchFamily="18" charset="0"/>
              </a:rPr>
              <a:t>Theo </a:t>
            </a:r>
            <a:r>
              <a:rPr lang="en-US" sz="2200" b="1" dirty="0" err="1">
                <a:solidFill>
                  <a:schemeClr val="bg1"/>
                </a:solidFill>
                <a:latin typeface="Times New Roman" panose="02020603050405020304" pitchFamily="18" charset="0"/>
                <a:cs typeface="Times New Roman" panose="02020603050405020304" pitchFamily="18" charset="0"/>
              </a:rPr>
              <a:t>nghĩa</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khách</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quan</a:t>
            </a:r>
            <a:endParaRPr lang="en-US" sz="2200" b="1"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con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ra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a:t>
            </a:r>
          </a:p>
          <a:p>
            <a:pPr algn="just"/>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vậy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đây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Ngoài</a:t>
            </a:r>
            <a:r>
              <a:rPr lang="en-US" sz="2000" dirty="0">
                <a:latin typeface="Times New Roman" panose="02020603050405020304" pitchFamily="18" charset="0"/>
                <a:cs typeface="Times New Roman" panose="02020603050405020304" pitchFamily="18" charset="0"/>
              </a:rPr>
              <a:t> ra </a:t>
            </a:r>
            <a:r>
              <a:rPr lang="en-US" sz="2000" dirty="0" err="1">
                <a:latin typeface="Times New Roman" panose="02020603050405020304" pitchFamily="18" charset="0"/>
                <a:cs typeface="Times New Roman" panose="02020603050405020304" pitchFamily="18" charset="0"/>
              </a:rPr>
              <a:t>nó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bao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Việt</a:t>
            </a:r>
            <a:r>
              <a:rPr lang="en-US" sz="2000" dirty="0">
                <a:latin typeface="Times New Roman" panose="02020603050405020304" pitchFamily="18" charset="0"/>
                <a:cs typeface="Times New Roman" panose="02020603050405020304" pitchFamily="18" charset="0"/>
              </a:rPr>
              <a:t> Nam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a:t>
            </a:r>
          </a:p>
          <a:p>
            <a:pPr algn="just"/>
            <a:r>
              <a:rPr lang="en-US" sz="2200" b="1" dirty="0">
                <a:solidFill>
                  <a:schemeClr val="bg1"/>
                </a:solidFill>
                <a:latin typeface="Times New Roman" panose="02020603050405020304" pitchFamily="18" charset="0"/>
                <a:cs typeface="Times New Roman" panose="02020603050405020304" pitchFamily="18" charset="0"/>
              </a:rPr>
              <a:t>Theo </a:t>
            </a:r>
            <a:r>
              <a:rPr lang="en-US" sz="2200" b="1" dirty="0" err="1">
                <a:solidFill>
                  <a:schemeClr val="bg1"/>
                </a:solidFill>
                <a:latin typeface="Times New Roman" panose="02020603050405020304" pitchFamily="18" charset="0"/>
                <a:cs typeface="Times New Roman" panose="02020603050405020304" pitchFamily="18" charset="0"/>
              </a:rPr>
              <a:t>quan</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hệ</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pháp</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luật</a:t>
            </a:r>
            <a:endParaRPr lang="en-US" sz="2200" dirty="0">
              <a:solidFill>
                <a:schemeClr val="bg1"/>
              </a:solidFill>
              <a:latin typeface="Times New Roman" panose="02020603050405020304" pitchFamily="18" charset="0"/>
              <a:cs typeface="Times New Roman" panose="02020603050405020304" pitchFamily="18" charset="0"/>
            </a:endParaRPr>
          </a:p>
          <a:p>
            <a:pPr algn="just"/>
            <a:r>
              <a:rPr lang="en-US" sz="2000" dirty="0" err="1">
                <a:latin typeface="Times New Roman" panose="02020603050405020304" pitchFamily="18" charset="0"/>
                <a:cs typeface="Times New Roman" panose="02020603050405020304" pitchFamily="18" charset="0"/>
              </a:rPr>
              <a:t>Dưới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góc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đầy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nội</a:t>
            </a:r>
            <a:r>
              <a:rPr lang="en-US" sz="2000" dirty="0">
                <a:latin typeface="Times New Roman" panose="02020603050405020304" pitchFamily="18" charset="0"/>
                <a:cs typeface="Times New Roman" panose="02020603050405020304" pitchFamily="18" charset="0"/>
              </a:rPr>
              <a:t> dung. Theo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gắn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lĩnh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a:t>
            </a:r>
          </a:p>
          <a:p>
            <a:pPr algn="just"/>
            <a:r>
              <a:rPr lang="en-US" sz="2000" dirty="0" err="1">
                <a:latin typeface="Times New Roman" panose="02020603050405020304" pitchFamily="18" charset="0"/>
                <a:cs typeface="Times New Roman" panose="02020603050405020304" pitchFamily="18" charset="0"/>
              </a:rPr>
              <a:t>Hiểu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bao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7438</Words>
  <Application>Microsoft Office PowerPoint</Application>
  <PresentationFormat>Widescreen</PresentationFormat>
  <Paragraphs>242</Paragraphs>
  <Slides>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Times New Roman</vt:lpstr>
      <vt:lpstr>Trebuchet MS</vt:lpstr>
      <vt:lpstr>Tw Cen MT</vt:lpstr>
      <vt:lpstr>Circuit</vt:lpstr>
      <vt:lpstr>Quyền sở hữu công nghiệp</vt:lpstr>
      <vt:lpstr>Các Thành viên Nhóm 5</vt:lpstr>
      <vt:lpstr>Nội dung chủ đề </vt:lpstr>
      <vt:lpstr>I .Khái niệm Quyền sở hữu Công nghiệp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 Các đặc điểm của quyền sở hữu công nghiệp. </vt:lpstr>
      <vt:lpstr>1.Đối tượng của quyền sở hữu công nghiệp gắn liền với hoạt động sản xuất,kinh doanh  </vt:lpstr>
      <vt:lpstr>2.Quyền sở hữu công nghiệp được bảo hộ qua thủ tục đăng kí tại cơ quan nhà nước có thẩm quyền.  </vt:lpstr>
      <vt:lpstr>PowerPoint Presentation</vt:lpstr>
      <vt:lpstr>3.Quyền sở hữu công nghiệp được bảo hộ theo thời hạn của văn bằng bảo hộ. </vt:lpstr>
      <vt:lpstr>PowerPoint Presentation</vt:lpstr>
      <vt:lpstr>PowerPoint Presentation</vt:lpstr>
      <vt:lpstr>PowerPoint Presentation</vt:lpstr>
      <vt:lpstr>III. Các sản phẩm công nghệ thông tin được bảo hộ theo quyền sở hữu công nghiệp </vt:lpstr>
      <vt:lpstr>PowerPoint Presentation</vt:lpstr>
      <vt:lpstr>PowerPoint Presentation</vt:lpstr>
      <vt:lpstr>PowerPoint Presentation</vt:lpstr>
      <vt:lpstr>2 .Phân biệt sáng chế và phát minh </vt:lpstr>
      <vt:lpstr>PowerPoint Presentation</vt:lpstr>
      <vt:lpstr>3. Xác lập quyền sở hữu công nghiệp đối với sáng chế </vt:lpstr>
      <vt:lpstr>PowerPoint Presentation</vt:lpstr>
      <vt:lpstr>Tính nguyên gốc</vt:lpstr>
      <vt:lpstr>Tính thương mại </vt:lpstr>
      <vt:lpstr>3.2 Bí mật kinh doanh </vt:lpstr>
      <vt:lpstr>Điều kiện bảo hộ </vt:lpstr>
      <vt:lpstr>Biện pháp chính để bảo vệ bí mật </vt:lpstr>
      <vt:lpstr>PowerPoint Presentation</vt:lpstr>
      <vt:lpstr>3.3 Quyền đăng ký sáng chế ,kiểu dáng  công nghiệp , thiết kế bố trí </vt:lpstr>
      <vt:lpstr>PowerPoint Presentation</vt:lpstr>
      <vt:lpstr>3.4 Nguyên tắc nộp đơn đầu tiên,hiệu lực văn bằng bảo hộ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Quyền sở hữu công nghiệp đang ngày càng bị xâm phạm một cách tinh vi và phức tạp hơn. Các quy định, chế tài giải quyết vấn đề này cũng được dần hoàn thiện để theo kịp thực tiễn. </vt:lpstr>
      <vt:lpstr>IV. Những vụ kiện nổi tiếng trên thế giới Tranh chấp về quyền sở hữu công nghiệp giữa Apple và Samsung</vt:lpstr>
      <vt:lpstr>PowerPoint Presentation</vt:lpstr>
      <vt:lpstr>PowerPoint Presentation</vt:lpstr>
      <vt:lpstr>Quan điểm cá nhân </vt:lpstr>
      <vt:lpstr>V. PHÂN TÍCH, TRAO ĐỔI VỀ TÌNH HUỐNG &amp; VẤN ĐỀ THỰC TIỄN </vt:lpstr>
      <vt:lpstr>CHO Ý KIẾN VỀ VẤN ĐỀ THỰC TIỄN SAU: </vt:lpstr>
      <vt:lpstr>PowerPoint Presentation</vt:lpstr>
      <vt:lpstr>PowerPoint Presentation</vt:lpstr>
      <vt:lpstr>PowerPoint Presentation</vt:lpstr>
      <vt:lpstr>Một số câu hỏi về quyền sở hữu công nghiệp </vt:lpstr>
      <vt:lpstr>Một số câu hỏi về quyền sở hữu công nghiệp </vt:lpstr>
      <vt:lpstr>Một số câu hỏi về quyền sở hữu công nghiệp </vt:lpstr>
      <vt:lpstr>Một số câu hỏi về quyền sở hữu công nghiệp </vt:lpstr>
      <vt:lpstr>Một số câu hỏi về quyền sở hữu công nghiệp </vt:lpstr>
      <vt:lpstr>Cảm ơn Thầy và các bạn đã lắng nghe bài thuyết trình của nhóm 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2021-11-22T01:39:39Z</dcterms:created>
  <dcterms:modified xsi:type="dcterms:W3CDTF">2021-11-23T05:24:43Z</dcterms:modified>
</cp:coreProperties>
</file>